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slide. Introduce Viaclin as a specialist life sciences supply chain consultancy with embedded AI capability. Audience: COOs and CEOs.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Specialist wind-down service. Many pharma companies approach this reactively. Position Viaclin as the structured programme lead for trial close-out.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Team slide. Emphasise seniority and real-world operational experience — not juniors managed from afar. Remote model is a feature, not a limitation.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Competitive differentiation. Key message: we are not a big 4 firm, not a staffing agency, not a tech vendor. We are specialist operators who use AI as a tool.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with confidence. Ask: 'What is the one supply chain challenge that keeps you up at night?' Position next step as a 30-minute discovery call, no-commitment.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the context. Life sciences supply chains are uniquely complex. Highlight the problem Viaclin solves before presenting the solution.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 company overview. Emphasise the specialist positioning — not a generalist firm — and the AI-native differentiation.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Core value proposition slide. Three pillars = Predictive Planning (SAP/Anaplan), Complete Oversight (end-to-end), AI Integration (proprietary agents). Stress the 'navigator' concept.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Pillar 1 deep dive. Stress the SAP/Anaplan capability. S&amp;OP cycle shows structured governance.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Pillar 2 deep dive. The key message is unified ownership — not fragmented sub-contractors. Reference CDMO transfers and cold chain as differentiators.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 Integration slide. Key message: our agents are NOT full autonomy tools — they are navigators. That positioning de-risks AI adoption for cautious pharma leaders.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service menu. Left side = core retainer-style consulting. Right = premium bespoke engagements including AI. Emphasise breadth without losing specialist identity.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Clinical supply specialist credentials. Key proof points: IRT, cold chain, CDMO close-out, global compliance. Show depth, not just breadth.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image" Target="../media/image-8-14.png"/><Relationship Id="rId15" Type="http://schemas.openxmlformats.org/officeDocument/2006/relationships/image" Target="../media/image-8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4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943600" y="274320"/>
            <a:ext cx="411480" cy="411480"/>
          </a:xfrm>
          <a:prstGeom prst="rect">
            <a:avLst/>
          </a:prstGeom>
          <a:solidFill>
            <a:srgbClr val="2A6340">
              <a:alpha val="40000"/>
            </a:srgbClr>
          </a:solidFill>
          <a:ln w="6350">
            <a:solidFill>
              <a:srgbClr val="2A634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5943600" y="868680"/>
            <a:ext cx="411480" cy="411480"/>
          </a:xfrm>
          <a:prstGeom prst="rect">
            <a:avLst/>
          </a:prstGeom>
          <a:solidFill>
            <a:srgbClr val="2A6340">
              <a:alpha val="40000"/>
            </a:srgbClr>
          </a:solidFill>
          <a:ln w="6350">
            <a:solidFill>
              <a:srgbClr val="2A6340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5943600" y="1463040"/>
            <a:ext cx="411480" cy="411480"/>
          </a:xfrm>
          <a:prstGeom prst="rect">
            <a:avLst/>
          </a:prstGeom>
          <a:solidFill>
            <a:srgbClr val="2A6340">
              <a:alpha val="40000"/>
            </a:srgbClr>
          </a:solidFill>
          <a:ln w="6350">
            <a:solidFill>
              <a:srgbClr val="2A634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943600" y="2057400"/>
            <a:ext cx="411480" cy="411480"/>
          </a:xfrm>
          <a:prstGeom prst="rect">
            <a:avLst/>
          </a:prstGeom>
          <a:solidFill>
            <a:srgbClr val="2A6340">
              <a:alpha val="40000"/>
            </a:srgbClr>
          </a:solidFill>
          <a:ln w="6350">
            <a:solidFill>
              <a:srgbClr val="2A634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6537960" y="274320"/>
            <a:ext cx="411480" cy="411480"/>
          </a:xfrm>
          <a:prstGeom prst="rect">
            <a:avLst/>
          </a:prstGeom>
          <a:solidFill>
            <a:srgbClr val="2A6340">
              <a:alpha val="40000"/>
            </a:srgbClr>
          </a:solidFill>
          <a:ln w="6350">
            <a:solidFill>
              <a:srgbClr val="2A634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6537960" y="868680"/>
            <a:ext cx="411480" cy="411480"/>
          </a:xfrm>
          <a:prstGeom prst="rect">
            <a:avLst/>
          </a:prstGeom>
          <a:solidFill>
            <a:srgbClr val="2A6340">
              <a:alpha val="40000"/>
            </a:srgbClr>
          </a:solidFill>
          <a:ln w="6350">
            <a:solidFill>
              <a:srgbClr val="2A6340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537960" y="1463040"/>
            <a:ext cx="411480" cy="411480"/>
          </a:xfrm>
          <a:prstGeom prst="rect">
            <a:avLst/>
          </a:prstGeom>
          <a:solidFill>
            <a:srgbClr val="2A6340">
              <a:alpha val="40000"/>
            </a:srgbClr>
          </a:solidFill>
          <a:ln w="6350">
            <a:solidFill>
              <a:srgbClr val="2A6340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6537960" y="2057400"/>
            <a:ext cx="411480" cy="411480"/>
          </a:xfrm>
          <a:prstGeom prst="rect">
            <a:avLst/>
          </a:prstGeom>
          <a:solidFill>
            <a:srgbClr val="2A6340">
              <a:alpha val="40000"/>
            </a:srgbClr>
          </a:solidFill>
          <a:ln w="6350">
            <a:solidFill>
              <a:srgbClr val="2A6340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7132320" y="274320"/>
            <a:ext cx="411480" cy="411480"/>
          </a:xfrm>
          <a:prstGeom prst="rect">
            <a:avLst/>
          </a:prstGeom>
          <a:solidFill>
            <a:srgbClr val="2A6340">
              <a:alpha val="40000"/>
            </a:srgbClr>
          </a:solidFill>
          <a:ln w="6350">
            <a:solidFill>
              <a:srgbClr val="2A6340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7132320" y="868680"/>
            <a:ext cx="411480" cy="411480"/>
          </a:xfrm>
          <a:prstGeom prst="rect">
            <a:avLst/>
          </a:prstGeom>
          <a:solidFill>
            <a:srgbClr val="2A6340">
              <a:alpha val="40000"/>
            </a:srgbClr>
          </a:solidFill>
          <a:ln w="6350">
            <a:solidFill>
              <a:srgbClr val="2A6340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7132320" y="1463040"/>
            <a:ext cx="411480" cy="411480"/>
          </a:xfrm>
          <a:prstGeom prst="rect">
            <a:avLst/>
          </a:prstGeom>
          <a:solidFill>
            <a:srgbClr val="2A6340">
              <a:alpha val="40000"/>
            </a:srgbClr>
          </a:solidFill>
          <a:ln w="6350">
            <a:solidFill>
              <a:srgbClr val="2A6340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7132320" y="2057400"/>
            <a:ext cx="411480" cy="411480"/>
          </a:xfrm>
          <a:prstGeom prst="rect">
            <a:avLst/>
          </a:prstGeom>
          <a:solidFill>
            <a:srgbClr val="2A6340">
              <a:alpha val="40000"/>
            </a:srgbClr>
          </a:solidFill>
          <a:ln w="6350">
            <a:solidFill>
              <a:srgbClr val="2A6340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7726680" y="274320"/>
            <a:ext cx="411480" cy="411480"/>
          </a:xfrm>
          <a:prstGeom prst="rect">
            <a:avLst/>
          </a:prstGeom>
          <a:solidFill>
            <a:srgbClr val="2A6340">
              <a:alpha val="40000"/>
            </a:srgbClr>
          </a:solidFill>
          <a:ln w="6350">
            <a:solidFill>
              <a:srgbClr val="2A6340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7726680" y="868680"/>
            <a:ext cx="411480" cy="411480"/>
          </a:xfrm>
          <a:prstGeom prst="rect">
            <a:avLst/>
          </a:prstGeom>
          <a:solidFill>
            <a:srgbClr val="2A6340">
              <a:alpha val="40000"/>
            </a:srgbClr>
          </a:solidFill>
          <a:ln w="6350">
            <a:solidFill>
              <a:srgbClr val="2A6340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7726680" y="1463040"/>
            <a:ext cx="411480" cy="411480"/>
          </a:xfrm>
          <a:prstGeom prst="rect">
            <a:avLst/>
          </a:prstGeom>
          <a:solidFill>
            <a:srgbClr val="2A6340">
              <a:alpha val="40000"/>
            </a:srgbClr>
          </a:solidFill>
          <a:ln w="6350">
            <a:solidFill>
              <a:srgbClr val="2A6340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7726680" y="2057400"/>
            <a:ext cx="411480" cy="411480"/>
          </a:xfrm>
          <a:prstGeom prst="rect">
            <a:avLst/>
          </a:prstGeom>
          <a:solidFill>
            <a:srgbClr val="2A6340">
              <a:alpha val="40000"/>
            </a:srgbClr>
          </a:solidFill>
          <a:ln w="6350">
            <a:solidFill>
              <a:srgbClr val="2A6340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8321040" y="274320"/>
            <a:ext cx="411480" cy="411480"/>
          </a:xfrm>
          <a:prstGeom prst="rect">
            <a:avLst/>
          </a:prstGeom>
          <a:solidFill>
            <a:srgbClr val="2A6340">
              <a:alpha val="40000"/>
            </a:srgbClr>
          </a:solidFill>
          <a:ln w="6350">
            <a:solidFill>
              <a:srgbClr val="2A6340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8321040" y="868680"/>
            <a:ext cx="411480" cy="411480"/>
          </a:xfrm>
          <a:prstGeom prst="rect">
            <a:avLst/>
          </a:prstGeom>
          <a:solidFill>
            <a:srgbClr val="2A6340">
              <a:alpha val="40000"/>
            </a:srgbClr>
          </a:solidFill>
          <a:ln w="6350">
            <a:solidFill>
              <a:srgbClr val="2A6340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8321040" y="1463040"/>
            <a:ext cx="411480" cy="411480"/>
          </a:xfrm>
          <a:prstGeom prst="rect">
            <a:avLst/>
          </a:prstGeom>
          <a:solidFill>
            <a:srgbClr val="2A6340">
              <a:alpha val="40000"/>
            </a:srgbClr>
          </a:solidFill>
          <a:ln w="6350">
            <a:solidFill>
              <a:srgbClr val="2A6340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8321040" y="2057400"/>
            <a:ext cx="411480" cy="411480"/>
          </a:xfrm>
          <a:prstGeom prst="rect">
            <a:avLst/>
          </a:prstGeom>
          <a:solidFill>
            <a:srgbClr val="2A6340">
              <a:alpha val="40000"/>
            </a:srgbClr>
          </a:solidFill>
          <a:ln w="6350">
            <a:solidFill>
              <a:srgbClr val="2A6340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8915400" y="274320"/>
            <a:ext cx="411480" cy="411480"/>
          </a:xfrm>
          <a:prstGeom prst="rect">
            <a:avLst/>
          </a:prstGeom>
          <a:solidFill>
            <a:srgbClr val="2A6340">
              <a:alpha val="40000"/>
            </a:srgbClr>
          </a:solidFill>
          <a:ln w="6350">
            <a:solidFill>
              <a:srgbClr val="2A6340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8915400" y="868680"/>
            <a:ext cx="411480" cy="411480"/>
          </a:xfrm>
          <a:prstGeom prst="rect">
            <a:avLst/>
          </a:prstGeom>
          <a:solidFill>
            <a:srgbClr val="2A6340">
              <a:alpha val="40000"/>
            </a:srgbClr>
          </a:solidFill>
          <a:ln w="6350">
            <a:solidFill>
              <a:srgbClr val="2A6340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8915400" y="1463040"/>
            <a:ext cx="411480" cy="411480"/>
          </a:xfrm>
          <a:prstGeom prst="rect">
            <a:avLst/>
          </a:prstGeom>
          <a:solidFill>
            <a:srgbClr val="2A6340">
              <a:alpha val="40000"/>
            </a:srgbClr>
          </a:solidFill>
          <a:ln w="6350">
            <a:solidFill>
              <a:srgbClr val="2A6340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8915400" y="2057400"/>
            <a:ext cx="411480" cy="411480"/>
          </a:xfrm>
          <a:prstGeom prst="rect">
            <a:avLst/>
          </a:prstGeom>
          <a:solidFill>
            <a:srgbClr val="2A6340">
              <a:alpha val="40000"/>
            </a:srgbClr>
          </a:solidFill>
          <a:ln w="6350">
            <a:solidFill>
              <a:srgbClr val="2A6340"/>
            </a:solidFill>
            <a:prstDash val="solid"/>
          </a:ln>
        </p:spPr>
      </p:sp>
      <p:pic>
        <p:nvPicPr>
          <p:cNvPr id="2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365760"/>
            <a:ext cx="2286000" cy="1801368"/>
          </a:xfrm>
          <a:prstGeom prst="rect">
            <a:avLst/>
          </a:prstGeom>
        </p:spPr>
      </p:pic>
      <p:sp>
        <p:nvSpPr>
          <p:cNvPr id="27" name="Text 24"/>
          <p:cNvSpPr/>
          <p:nvPr/>
        </p:nvSpPr>
        <p:spPr>
          <a:xfrm>
            <a:off x="548640" y="2286000"/>
            <a:ext cx="80467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000" b="1" spc="8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VIACLIN</a:t>
            </a:r>
            <a:endParaRPr lang="en-US" sz="6000" dirty="0"/>
          </a:p>
        </p:txBody>
      </p:sp>
      <p:sp>
        <p:nvSpPr>
          <p:cNvPr id="28" name="Text 25"/>
          <p:cNvSpPr/>
          <p:nvPr/>
        </p:nvSpPr>
        <p:spPr>
          <a:xfrm>
            <a:off x="548640" y="3200400"/>
            <a:ext cx="8046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spc="400" kern="0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SUPPLY CHAIN CONSULTANCY</a:t>
            </a:r>
            <a:endParaRPr lang="en-US" sz="1500" dirty="0"/>
          </a:p>
        </p:txBody>
      </p:sp>
      <p:sp>
        <p:nvSpPr>
          <p:cNvPr id="29" name="Shape 26"/>
          <p:cNvSpPr/>
          <p:nvPr/>
        </p:nvSpPr>
        <p:spPr>
          <a:xfrm>
            <a:off x="3200400" y="3703320"/>
            <a:ext cx="2743200" cy="36576"/>
          </a:xfrm>
          <a:prstGeom prst="rect">
            <a:avLst/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548640" y="3840480"/>
            <a:ext cx="8046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i="1" dirty="0">
                <a:solidFill>
                  <a:srgbClr val="C8D8C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Life Sciences &amp; AI-Integrated Supply Chain Excellence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F2D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57200" y="91440"/>
            <a:ext cx="7315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000" b="1" dirty="0">
                <a:solidFill>
                  <a:srgbClr val="1A4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SUPPLY CHAIN WIND-DOWN &amp; CLOSE-OUT</a:t>
            </a:r>
            <a:endParaRPr lang="en-US" sz="20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8160" y="91440"/>
            <a:ext cx="731520" cy="8229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57200" y="1115568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C8D8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critical, often under-resourced phase. Viaclin provides structured, risk-based close-out programme management.</a:t>
            </a:r>
            <a:endParaRPr lang="en-US" sz="1100" dirty="0"/>
          </a:p>
        </p:txBody>
      </p:sp>
      <p:sp>
        <p:nvSpPr>
          <p:cNvPr id="6" name="Shape 3"/>
          <p:cNvSpPr/>
          <p:nvPr/>
        </p:nvSpPr>
        <p:spPr>
          <a:xfrm>
            <a:off x="365760" y="1600200"/>
            <a:ext cx="2606040" cy="1325880"/>
          </a:xfrm>
          <a:prstGeom prst="roundRect">
            <a:avLst>
              <a:gd name="adj" fmla="val 6897"/>
            </a:avLst>
          </a:prstGeom>
          <a:solidFill>
            <a:srgbClr val="0F2D1A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502920" y="1709928"/>
            <a:ext cx="502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1005840" y="1691640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Inventory Reconciliation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502920" y="2194560"/>
            <a:ext cx="2331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900" dirty="0">
                <a:solidFill>
                  <a:srgbClr val="90B8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DS/DP, reference standards, raw materials — global scope with final disposition.</a:t>
            </a:r>
            <a:endParaRPr lang="en-US" sz="900" dirty="0"/>
          </a:p>
        </p:txBody>
      </p:sp>
      <p:sp>
        <p:nvSpPr>
          <p:cNvPr id="10" name="Shape 7"/>
          <p:cNvSpPr/>
          <p:nvPr/>
        </p:nvSpPr>
        <p:spPr>
          <a:xfrm>
            <a:off x="3200400" y="1600200"/>
            <a:ext cx="2606040" cy="1325880"/>
          </a:xfrm>
          <a:prstGeom prst="roundRect">
            <a:avLst>
              <a:gd name="adj" fmla="val 6897"/>
            </a:avLst>
          </a:prstGeom>
          <a:solidFill>
            <a:srgbClr val="0F2D1A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3337560" y="1709928"/>
            <a:ext cx="502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3840480" y="1691640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IRT / IXRS Shutdown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3337560" y="2194560"/>
            <a:ext cx="2331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900" dirty="0">
                <a:solidFill>
                  <a:srgbClr val="90B8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Patient supply continuity, system decommission, full audit trail archival.</a:t>
            </a:r>
            <a:endParaRPr lang="en-US" sz="900" dirty="0"/>
          </a:p>
        </p:txBody>
      </p:sp>
      <p:sp>
        <p:nvSpPr>
          <p:cNvPr id="14" name="Shape 11"/>
          <p:cNvSpPr/>
          <p:nvPr/>
        </p:nvSpPr>
        <p:spPr>
          <a:xfrm>
            <a:off x="6080760" y="1600200"/>
            <a:ext cx="2606040" cy="1325880"/>
          </a:xfrm>
          <a:prstGeom prst="roundRect">
            <a:avLst>
              <a:gd name="adj" fmla="val 6897"/>
            </a:avLst>
          </a:prstGeom>
          <a:solidFill>
            <a:srgbClr val="0F2D1A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6217920" y="1709928"/>
            <a:ext cx="502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6720840" y="1691640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CMO / CDMO Close-Out</a:t>
            </a:r>
            <a:endParaRPr lang="en-US" sz="1000" dirty="0"/>
          </a:p>
        </p:txBody>
      </p:sp>
      <p:sp>
        <p:nvSpPr>
          <p:cNvPr id="17" name="Text 14"/>
          <p:cNvSpPr/>
          <p:nvPr/>
        </p:nvSpPr>
        <p:spPr>
          <a:xfrm>
            <a:off x="6217920" y="2194560"/>
            <a:ext cx="2331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900" dirty="0">
                <a:solidFill>
                  <a:srgbClr val="90B8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Slot cancellations, MBR archiving, IP security, financial settlement.</a:t>
            </a:r>
            <a:endParaRPr lang="en-US" sz="900" dirty="0"/>
          </a:p>
        </p:txBody>
      </p:sp>
      <p:sp>
        <p:nvSpPr>
          <p:cNvPr id="18" name="Shape 15"/>
          <p:cNvSpPr/>
          <p:nvPr/>
        </p:nvSpPr>
        <p:spPr>
          <a:xfrm>
            <a:off x="365760" y="3063240"/>
            <a:ext cx="2606040" cy="1325880"/>
          </a:xfrm>
          <a:prstGeom prst="roundRect">
            <a:avLst>
              <a:gd name="adj" fmla="val 6897"/>
            </a:avLst>
          </a:prstGeom>
          <a:solidFill>
            <a:srgbClr val="0F2D1A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9" name="Text 16"/>
          <p:cNvSpPr/>
          <p:nvPr/>
        </p:nvSpPr>
        <p:spPr>
          <a:xfrm>
            <a:off x="502920" y="3172968"/>
            <a:ext cx="502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1005840" y="3154680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Label &amp; Packaging Ops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502920" y="3657600"/>
            <a:ext cx="2331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900" dirty="0">
                <a:solidFill>
                  <a:srgbClr val="90B8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reconciliation and controlled destruction of unused clinical labels.</a:t>
            </a:r>
            <a:endParaRPr lang="en-US" sz="900" dirty="0"/>
          </a:p>
        </p:txBody>
      </p:sp>
      <p:sp>
        <p:nvSpPr>
          <p:cNvPr id="22" name="Shape 19"/>
          <p:cNvSpPr/>
          <p:nvPr/>
        </p:nvSpPr>
        <p:spPr>
          <a:xfrm>
            <a:off x="3200400" y="3063240"/>
            <a:ext cx="2606040" cy="1325880"/>
          </a:xfrm>
          <a:prstGeom prst="roundRect">
            <a:avLst>
              <a:gd name="adj" fmla="val 6897"/>
            </a:avLst>
          </a:prstGeom>
          <a:solidFill>
            <a:srgbClr val="0F2D1A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3" name="Text 20"/>
          <p:cNvSpPr/>
          <p:nvPr/>
        </p:nvSpPr>
        <p:spPr>
          <a:xfrm>
            <a:off x="3337560" y="3172968"/>
            <a:ext cx="502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3840480" y="3154680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Cold Chain Decommission</a:t>
            </a:r>
            <a:endParaRPr lang="en-US" sz="1000" dirty="0"/>
          </a:p>
        </p:txBody>
      </p:sp>
      <p:sp>
        <p:nvSpPr>
          <p:cNvPr id="25" name="Text 22"/>
          <p:cNvSpPr/>
          <p:nvPr/>
        </p:nvSpPr>
        <p:spPr>
          <a:xfrm>
            <a:off x="3337560" y="3657600"/>
            <a:ext cx="2331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900" dirty="0">
                <a:solidFill>
                  <a:srgbClr val="90B8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Temp data archival, datalogger close-out, container and depot wind-down.</a:t>
            </a:r>
            <a:endParaRPr lang="en-US" sz="900" dirty="0"/>
          </a:p>
        </p:txBody>
      </p:sp>
      <p:sp>
        <p:nvSpPr>
          <p:cNvPr id="26" name="Shape 23"/>
          <p:cNvSpPr/>
          <p:nvPr/>
        </p:nvSpPr>
        <p:spPr>
          <a:xfrm>
            <a:off x="6080760" y="3063240"/>
            <a:ext cx="2606040" cy="1325880"/>
          </a:xfrm>
          <a:prstGeom prst="roundRect">
            <a:avLst>
              <a:gd name="adj" fmla="val 6897"/>
            </a:avLst>
          </a:prstGeom>
          <a:solidFill>
            <a:srgbClr val="0F2D1A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7" name="Text 24"/>
          <p:cNvSpPr/>
          <p:nvPr/>
        </p:nvSpPr>
        <p:spPr>
          <a:xfrm>
            <a:off x="6217920" y="3172968"/>
            <a:ext cx="502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1600" dirty="0"/>
          </a:p>
        </p:txBody>
      </p:sp>
      <p:sp>
        <p:nvSpPr>
          <p:cNvPr id="28" name="Text 25"/>
          <p:cNvSpPr/>
          <p:nvPr/>
        </p:nvSpPr>
        <p:spPr>
          <a:xfrm>
            <a:off x="6720840" y="3154680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Customs &amp; Trade Close</a:t>
            </a:r>
            <a:endParaRPr lang="en-US" sz="1000" dirty="0"/>
          </a:p>
        </p:txBody>
      </p:sp>
      <p:sp>
        <p:nvSpPr>
          <p:cNvPr id="29" name="Text 26"/>
          <p:cNvSpPr/>
          <p:nvPr/>
        </p:nvSpPr>
        <p:spPr>
          <a:xfrm>
            <a:off x="6217920" y="3657600"/>
            <a:ext cx="2331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900" dirty="0">
                <a:solidFill>
                  <a:srgbClr val="90B8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Import/export licence closure, bond settlement, cross-border IMP returns.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rgbClr val="1A472A"/>
          </a:solidFill>
          <a:ln w="12700">
            <a:solidFill>
              <a:srgbClr val="1A472A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57200" y="91440"/>
            <a:ext cx="7315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OUR GLOBAL TEAM</a:t>
            </a:r>
            <a:endParaRPr lang="en-US" sz="28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8160" y="91440"/>
            <a:ext cx="731520" cy="8229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57200" y="114300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A4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Diverse, senior consultants distributed across Europe, the US, and the UK. Fully remote and integrated.</a:t>
            </a:r>
            <a:endParaRPr lang="en-US" sz="1300" dirty="0"/>
          </a:p>
        </p:txBody>
      </p:sp>
      <p:sp>
        <p:nvSpPr>
          <p:cNvPr id="6" name="Shape 3"/>
          <p:cNvSpPr/>
          <p:nvPr/>
        </p:nvSpPr>
        <p:spPr>
          <a:xfrm>
            <a:off x="365760" y="1737360"/>
            <a:ext cx="2606040" cy="1828800"/>
          </a:xfrm>
          <a:prstGeom prst="roundRect">
            <a:avLst>
              <a:gd name="adj" fmla="val 6000"/>
            </a:avLst>
          </a:prstGeom>
          <a:solidFill>
            <a:srgbClr val="1A472A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1280160" y="1828800"/>
            <a:ext cx="685800" cy="685800"/>
          </a:xfrm>
          <a:prstGeom prst="ellipse">
            <a:avLst/>
          </a:prstGeom>
          <a:solidFill>
            <a:srgbClr val="0F2D1A"/>
          </a:solidFill>
          <a:ln w="12700">
            <a:solidFill>
              <a:srgbClr val="D4AF37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11096"/>
            <a:ext cx="502920" cy="50292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57200" y="2578608"/>
            <a:ext cx="2423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spc="100" kern="0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EUROPE</a:t>
            </a: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475488" y="2971800"/>
            <a:ext cx="23774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900" dirty="0">
                <a:solidFill>
                  <a:srgbClr val="C0D8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Regulatory expertise across EMA, HPRA, and MHRA markets. Clinical supply hubs in Ireland, UK, Germany, and Netherlands.</a:t>
            </a:r>
            <a:endParaRPr lang="en-US" sz="900" dirty="0"/>
          </a:p>
        </p:txBody>
      </p:sp>
      <p:sp>
        <p:nvSpPr>
          <p:cNvPr id="11" name="Shape 7"/>
          <p:cNvSpPr/>
          <p:nvPr/>
        </p:nvSpPr>
        <p:spPr>
          <a:xfrm>
            <a:off x="3200400" y="1737360"/>
            <a:ext cx="2606040" cy="1828800"/>
          </a:xfrm>
          <a:prstGeom prst="roundRect">
            <a:avLst>
              <a:gd name="adj" fmla="val 6000"/>
            </a:avLst>
          </a:prstGeom>
          <a:solidFill>
            <a:srgbClr val="1A472A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2" name="Shape 8"/>
          <p:cNvSpPr/>
          <p:nvPr/>
        </p:nvSpPr>
        <p:spPr>
          <a:xfrm>
            <a:off x="4114800" y="1828800"/>
            <a:ext cx="685800" cy="685800"/>
          </a:xfrm>
          <a:prstGeom prst="ellipse">
            <a:avLst/>
          </a:prstGeom>
          <a:solidFill>
            <a:srgbClr val="0F2D1A"/>
          </a:solidFill>
          <a:ln w="12700">
            <a:solidFill>
              <a:srgbClr val="D4AF37"/>
            </a:solidFill>
            <a:prstDash val="solid"/>
          </a:ln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0" y="1911096"/>
            <a:ext cx="502920" cy="50292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291840" y="2578608"/>
            <a:ext cx="2423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spc="100" kern="0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STATES</a:t>
            </a:r>
            <a:endParaRPr lang="en-US" sz="1200" dirty="0"/>
          </a:p>
        </p:txBody>
      </p:sp>
      <p:sp>
        <p:nvSpPr>
          <p:cNvPr id="15" name="Text 10"/>
          <p:cNvSpPr/>
          <p:nvPr/>
        </p:nvSpPr>
        <p:spPr>
          <a:xfrm>
            <a:off x="3310128" y="2971800"/>
            <a:ext cx="23774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900" dirty="0">
                <a:solidFill>
                  <a:srgbClr val="C0D8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FDA regulatory fluency. Commercial supply and strategic sourcing coverage across major US pharma clusters.</a:t>
            </a:r>
            <a:endParaRPr lang="en-US" sz="900" dirty="0"/>
          </a:p>
        </p:txBody>
      </p:sp>
      <p:sp>
        <p:nvSpPr>
          <p:cNvPr id="16" name="Shape 11"/>
          <p:cNvSpPr/>
          <p:nvPr/>
        </p:nvSpPr>
        <p:spPr>
          <a:xfrm>
            <a:off x="6080760" y="1737360"/>
            <a:ext cx="2606040" cy="1828800"/>
          </a:xfrm>
          <a:prstGeom prst="roundRect">
            <a:avLst>
              <a:gd name="adj" fmla="val 6000"/>
            </a:avLst>
          </a:prstGeom>
          <a:solidFill>
            <a:srgbClr val="1A472A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7" name="Shape 12"/>
          <p:cNvSpPr/>
          <p:nvPr/>
        </p:nvSpPr>
        <p:spPr>
          <a:xfrm>
            <a:off x="6995160" y="1828800"/>
            <a:ext cx="685800" cy="685800"/>
          </a:xfrm>
          <a:prstGeom prst="ellipse">
            <a:avLst/>
          </a:prstGeom>
          <a:solidFill>
            <a:srgbClr val="0F2D1A"/>
          </a:solidFill>
          <a:ln w="12700">
            <a:solidFill>
              <a:srgbClr val="D4AF37"/>
            </a:solidFill>
            <a:prstDash val="solid"/>
          </a:ln>
        </p:spPr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911096"/>
            <a:ext cx="502920" cy="50292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6172200" y="2578608"/>
            <a:ext cx="2423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spc="100" kern="0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KINGDOM</a:t>
            </a:r>
            <a:endParaRPr lang="en-US" sz="1200" dirty="0"/>
          </a:p>
        </p:txBody>
      </p:sp>
      <p:sp>
        <p:nvSpPr>
          <p:cNvPr id="20" name="Text 14"/>
          <p:cNvSpPr/>
          <p:nvPr/>
        </p:nvSpPr>
        <p:spPr>
          <a:xfrm>
            <a:off x="6190488" y="2971800"/>
            <a:ext cx="23774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900" dirty="0">
                <a:solidFill>
                  <a:srgbClr val="C0D8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Post-Brexit import/export specialisms. MHRA-experienced quality and supply chain consultants.</a:t>
            </a:r>
            <a:endParaRPr lang="en-US" sz="900" dirty="0"/>
          </a:p>
        </p:txBody>
      </p:sp>
      <p:sp>
        <p:nvSpPr>
          <p:cNvPr id="21" name="Shape 15"/>
          <p:cNvSpPr/>
          <p:nvPr/>
        </p:nvSpPr>
        <p:spPr>
          <a:xfrm>
            <a:off x="365760" y="3749040"/>
            <a:ext cx="8412480" cy="1097280"/>
          </a:xfrm>
          <a:prstGeom prst="roundRect">
            <a:avLst>
              <a:gd name="adj" fmla="val 8333"/>
            </a:avLst>
          </a:prstGeom>
          <a:solidFill>
            <a:srgbClr val="0F2D1A"/>
          </a:solidFill>
          <a:ln/>
          <a:effectLst>
            <a:outerShdw sx="100000" sy="100000" kx="0" ky="0" algn="bl" rotWithShape="0" blurRad="50800" dist="25400" dir="2700000">
              <a:srgbClr val="000000">
                <a:alpha val="8000"/>
              </a:srgbClr>
            </a:outerShdw>
          </a:effectLst>
        </p:spPr>
      </p:sp>
      <p:sp>
        <p:nvSpPr>
          <p:cNvPr id="22" name="Text 16"/>
          <p:cNvSpPr/>
          <p:nvPr/>
        </p:nvSpPr>
        <p:spPr>
          <a:xfrm>
            <a:off x="548640" y="3840480"/>
            <a:ext cx="1920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Senior Practitioners</a:t>
            </a:r>
            <a:endParaRPr lang="en-US" sz="1100" dirty="0"/>
          </a:p>
        </p:txBody>
      </p:sp>
      <p:sp>
        <p:nvSpPr>
          <p:cNvPr id="23" name="Text 17"/>
          <p:cNvSpPr/>
          <p:nvPr/>
        </p:nvSpPr>
        <p:spPr>
          <a:xfrm>
            <a:off x="548640" y="4224528"/>
            <a:ext cx="1920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900" dirty="0">
                <a:solidFill>
                  <a:srgbClr val="90B8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 analysts — experienced operators</a:t>
            </a:r>
            <a:endParaRPr lang="en-US" sz="900" dirty="0"/>
          </a:p>
        </p:txBody>
      </p:sp>
      <p:sp>
        <p:nvSpPr>
          <p:cNvPr id="24" name="Text 18"/>
          <p:cNvSpPr/>
          <p:nvPr/>
        </p:nvSpPr>
        <p:spPr>
          <a:xfrm>
            <a:off x="2697480" y="3840480"/>
            <a:ext cx="1920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GxP Fluent</a:t>
            </a:r>
            <a:endParaRPr lang="en-US" sz="1100" dirty="0"/>
          </a:p>
        </p:txBody>
      </p:sp>
      <p:sp>
        <p:nvSpPr>
          <p:cNvPr id="25" name="Text 19"/>
          <p:cNvSpPr/>
          <p:nvPr/>
        </p:nvSpPr>
        <p:spPr>
          <a:xfrm>
            <a:off x="2697480" y="4224528"/>
            <a:ext cx="1920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900" dirty="0">
                <a:solidFill>
                  <a:srgbClr val="90B8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FDA, EMA, MHRA, ICH compliant</a:t>
            </a:r>
            <a:endParaRPr lang="en-US" sz="900" dirty="0"/>
          </a:p>
        </p:txBody>
      </p:sp>
      <p:sp>
        <p:nvSpPr>
          <p:cNvPr id="26" name="Text 20"/>
          <p:cNvSpPr/>
          <p:nvPr/>
        </p:nvSpPr>
        <p:spPr>
          <a:xfrm>
            <a:off x="4846320" y="3840480"/>
            <a:ext cx="1920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AI-Native</a:t>
            </a:r>
            <a:endParaRPr lang="en-US" sz="1100" dirty="0"/>
          </a:p>
        </p:txBody>
      </p:sp>
      <p:sp>
        <p:nvSpPr>
          <p:cNvPr id="27" name="Text 21"/>
          <p:cNvSpPr/>
          <p:nvPr/>
        </p:nvSpPr>
        <p:spPr>
          <a:xfrm>
            <a:off x="4846320" y="4224528"/>
            <a:ext cx="1920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900" dirty="0">
                <a:solidFill>
                  <a:srgbClr val="90B8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Practical, not theoretical AI use</a:t>
            </a:r>
            <a:endParaRPr lang="en-US" sz="900" dirty="0"/>
          </a:p>
        </p:txBody>
      </p:sp>
      <p:sp>
        <p:nvSpPr>
          <p:cNvPr id="28" name="Text 22"/>
          <p:cNvSpPr/>
          <p:nvPr/>
        </p:nvSpPr>
        <p:spPr>
          <a:xfrm>
            <a:off x="6995160" y="3840480"/>
            <a:ext cx="1920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Remote-Ready</a:t>
            </a:r>
            <a:endParaRPr lang="en-US" sz="1100" dirty="0"/>
          </a:p>
        </p:txBody>
      </p:sp>
      <p:sp>
        <p:nvSpPr>
          <p:cNvPr id="29" name="Text 23"/>
          <p:cNvSpPr/>
          <p:nvPr/>
        </p:nvSpPr>
        <p:spPr>
          <a:xfrm>
            <a:off x="6995160" y="4224528"/>
            <a:ext cx="1920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900" dirty="0">
                <a:solidFill>
                  <a:srgbClr val="90B8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Fully integrated across time zones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A4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b="1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VIACLIN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868680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i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sets us apart from generalist and specialist alternatives</a:t>
            </a:r>
            <a:endParaRPr lang="en-US" sz="1200" dirty="0"/>
          </a:p>
        </p:txBody>
      </p:sp>
      <p:sp>
        <p:nvSpPr>
          <p:cNvPr id="4" name="Shape 2"/>
          <p:cNvSpPr/>
          <p:nvPr/>
        </p:nvSpPr>
        <p:spPr>
          <a:xfrm>
            <a:off x="365760" y="1371600"/>
            <a:ext cx="3977640" cy="1463040"/>
          </a:xfrm>
          <a:prstGeom prst="roundRect">
            <a:avLst>
              <a:gd name="adj" fmla="val 7500"/>
            </a:avLst>
          </a:prstGeom>
          <a:solidFill>
            <a:srgbClr val="0F2D1A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48640" y="1719072"/>
            <a:ext cx="640080" cy="640080"/>
          </a:xfrm>
          <a:prstGeom prst="ellipse">
            <a:avLst/>
          </a:prstGeom>
          <a:solidFill>
            <a:srgbClr val="1A472A"/>
          </a:solidFill>
          <a:ln w="12700">
            <a:solidFill>
              <a:srgbClr val="D4AF37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" y="1801368"/>
            <a:ext cx="457200" cy="4572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371600" y="1481328"/>
            <a:ext cx="2834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Specialist, not generalist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1371600" y="1947672"/>
            <a:ext cx="283464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B0C8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Built exclusively for life sciences. No learning curve on regulatory frameworks, GxP requirements, or clinical supply complexity.</a:t>
            </a:r>
            <a:endParaRPr lang="en-US" sz="1000" dirty="0"/>
          </a:p>
        </p:txBody>
      </p:sp>
      <p:sp>
        <p:nvSpPr>
          <p:cNvPr id="9" name="Shape 6"/>
          <p:cNvSpPr/>
          <p:nvPr/>
        </p:nvSpPr>
        <p:spPr>
          <a:xfrm>
            <a:off x="4754880" y="1371600"/>
            <a:ext cx="3977640" cy="1463040"/>
          </a:xfrm>
          <a:prstGeom prst="roundRect">
            <a:avLst>
              <a:gd name="adj" fmla="val 7500"/>
            </a:avLst>
          </a:prstGeom>
          <a:solidFill>
            <a:srgbClr val="0F2D1A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4937760" y="1719072"/>
            <a:ext cx="640080" cy="640080"/>
          </a:xfrm>
          <a:prstGeom prst="ellipse">
            <a:avLst/>
          </a:prstGeom>
          <a:solidFill>
            <a:srgbClr val="1A472A"/>
          </a:solidFill>
          <a:ln w="12700">
            <a:solidFill>
              <a:srgbClr val="D4AF37"/>
            </a:solidFill>
            <a:prstDash val="solid"/>
          </a:ln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801368"/>
            <a:ext cx="457200" cy="45720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760720" y="1481328"/>
            <a:ext cx="2834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Embedded AI capability</a:t>
            </a:r>
            <a:endParaRPr lang="en-US" sz="1300" dirty="0"/>
          </a:p>
        </p:txBody>
      </p:sp>
      <p:sp>
        <p:nvSpPr>
          <p:cNvPr id="13" name="Text 9"/>
          <p:cNvSpPr/>
          <p:nvPr/>
        </p:nvSpPr>
        <p:spPr>
          <a:xfrm>
            <a:off x="5760720" y="1947672"/>
            <a:ext cx="283464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B0C8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is not an add-on — it is native to our operating model. We deploy purpose-built agents trained on supply chain operations.</a:t>
            </a:r>
            <a:endParaRPr lang="en-US" sz="1000" dirty="0"/>
          </a:p>
        </p:txBody>
      </p:sp>
      <p:sp>
        <p:nvSpPr>
          <p:cNvPr id="14" name="Shape 10"/>
          <p:cNvSpPr/>
          <p:nvPr/>
        </p:nvSpPr>
        <p:spPr>
          <a:xfrm>
            <a:off x="365760" y="3017520"/>
            <a:ext cx="3977640" cy="1463040"/>
          </a:xfrm>
          <a:prstGeom prst="roundRect">
            <a:avLst>
              <a:gd name="adj" fmla="val 7500"/>
            </a:avLst>
          </a:prstGeom>
          <a:solidFill>
            <a:srgbClr val="0F2D1A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548640" y="3364992"/>
            <a:ext cx="640080" cy="640080"/>
          </a:xfrm>
          <a:prstGeom prst="ellipse">
            <a:avLst/>
          </a:prstGeom>
          <a:solidFill>
            <a:srgbClr val="1A472A"/>
          </a:solidFill>
          <a:ln w="12700">
            <a:solidFill>
              <a:srgbClr val="D4AF37"/>
            </a:solidFill>
            <a:prstDash val="solid"/>
          </a:ln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3447288"/>
            <a:ext cx="457200" cy="45720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371600" y="3127248"/>
            <a:ext cx="2834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Senior-only delivery</a:t>
            </a:r>
            <a:endParaRPr lang="en-US" sz="1300" dirty="0"/>
          </a:p>
        </p:txBody>
      </p:sp>
      <p:sp>
        <p:nvSpPr>
          <p:cNvPr id="18" name="Text 13"/>
          <p:cNvSpPr/>
          <p:nvPr/>
        </p:nvSpPr>
        <p:spPr>
          <a:xfrm>
            <a:off x="1371600" y="3593592"/>
            <a:ext cx="283464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B0C8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engagement is led and delivered by senior practitioners. No bait-and-switch from partners to analysts.</a:t>
            </a:r>
            <a:endParaRPr lang="en-US" sz="1000" dirty="0"/>
          </a:p>
        </p:txBody>
      </p:sp>
      <p:sp>
        <p:nvSpPr>
          <p:cNvPr id="19" name="Shape 14"/>
          <p:cNvSpPr/>
          <p:nvPr/>
        </p:nvSpPr>
        <p:spPr>
          <a:xfrm>
            <a:off x="4754880" y="3017520"/>
            <a:ext cx="3977640" cy="1463040"/>
          </a:xfrm>
          <a:prstGeom prst="roundRect">
            <a:avLst>
              <a:gd name="adj" fmla="val 7500"/>
            </a:avLst>
          </a:prstGeom>
          <a:solidFill>
            <a:srgbClr val="0F2D1A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4937760" y="3364992"/>
            <a:ext cx="640080" cy="640080"/>
          </a:xfrm>
          <a:prstGeom prst="ellipse">
            <a:avLst/>
          </a:prstGeom>
          <a:solidFill>
            <a:srgbClr val="1A472A"/>
          </a:solidFill>
          <a:ln w="12700">
            <a:solidFill>
              <a:srgbClr val="D4AF37"/>
            </a:solidFill>
            <a:prstDash val="solid"/>
          </a:ln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447288"/>
            <a:ext cx="457200" cy="457200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5760720" y="3127248"/>
            <a:ext cx="2834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Full operational ownership</a:t>
            </a:r>
            <a:endParaRPr lang="en-US" sz="1300" dirty="0"/>
          </a:p>
        </p:txBody>
      </p:sp>
      <p:sp>
        <p:nvSpPr>
          <p:cNvPr id="23" name="Text 17"/>
          <p:cNvSpPr/>
          <p:nvPr/>
        </p:nvSpPr>
        <p:spPr>
          <a:xfrm>
            <a:off x="5760720" y="3593592"/>
            <a:ext cx="283464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B0C8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do not advise from the sidelines. Viaclin takes accountability for outcomes — not just recommendations.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F2D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731520" y="-457200"/>
            <a:ext cx="3200400" cy="3200400"/>
          </a:xfrm>
          <a:prstGeom prst="ellipse">
            <a:avLst/>
          </a:prstGeom>
          <a:solidFill>
            <a:srgbClr val="1A472A">
              <a:alpha val="50000"/>
            </a:srgbClr>
          </a:solidFill>
          <a:ln w="12700">
            <a:solidFill>
              <a:srgbClr val="1A472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6858000" y="2926080"/>
            <a:ext cx="2743200" cy="2743200"/>
          </a:xfrm>
          <a:prstGeom prst="ellipse">
            <a:avLst/>
          </a:prstGeom>
          <a:solidFill>
            <a:srgbClr val="1A472A">
              <a:alpha val="50000"/>
            </a:srgbClr>
          </a:solidFill>
          <a:ln w="12700">
            <a:solidFill>
              <a:srgbClr val="1A472A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1880" y="274320"/>
            <a:ext cx="1920240" cy="185623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57200" y="224028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b="1" spc="2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LET'S BUILD YOUR SUPPLY CHAIN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457200" y="2816352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b="1" spc="200" kern="0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CAPABILITY TOGETHER.</a:t>
            </a:r>
            <a:endParaRPr lang="en-US" sz="2400" dirty="0"/>
          </a:p>
        </p:txBody>
      </p:sp>
      <p:sp>
        <p:nvSpPr>
          <p:cNvPr id="7" name="Shape 4"/>
          <p:cNvSpPr/>
          <p:nvPr/>
        </p:nvSpPr>
        <p:spPr>
          <a:xfrm>
            <a:off x="1828800" y="3566160"/>
            <a:ext cx="5486400" cy="1280160"/>
          </a:xfrm>
          <a:prstGeom prst="roundRect">
            <a:avLst>
              <a:gd name="adj" fmla="val 10714"/>
            </a:avLst>
          </a:prstGeom>
          <a:solidFill>
            <a:srgbClr val="D4AF37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1920240" y="3639312"/>
            <a:ext cx="5303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A4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Schedule a discovery conversation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1920240" y="4114800"/>
            <a:ext cx="5303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0F2D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contact@viaclin.com  |  www.viaclin.com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5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rgbClr val="1A472A"/>
          </a:solidFill>
          <a:ln w="12700">
            <a:solidFill>
              <a:srgbClr val="1A472A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57200" y="91440"/>
            <a:ext cx="6400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CHALLENGE</a:t>
            </a:r>
            <a:endParaRPr lang="en-US" sz="28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8160" y="91440"/>
            <a:ext cx="731520" cy="8229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457200" y="1188720"/>
            <a:ext cx="2560320" cy="3566160"/>
          </a:xfrm>
          <a:prstGeom prst="roundRect">
            <a:avLst>
              <a:gd name="adj" fmla="val 4286"/>
            </a:avLst>
          </a:prstGeom>
          <a:solidFill>
            <a:srgbClr val="1A472A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1371600" y="1371600"/>
            <a:ext cx="731520" cy="731520"/>
          </a:xfrm>
          <a:prstGeom prst="ellipse">
            <a:avLst/>
          </a:prstGeom>
          <a:solidFill>
            <a:srgbClr val="2A6340"/>
          </a:solidFill>
          <a:ln w="12700">
            <a:solidFill>
              <a:srgbClr val="2A6340"/>
            </a:solidFill>
            <a:prstDash val="solid"/>
          </a:ln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463040"/>
            <a:ext cx="548640" cy="54864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40080" y="2240280"/>
            <a:ext cx="2194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Fragmented Operations</a:t>
            </a:r>
            <a:endParaRPr lang="en-US" sz="1300" dirty="0"/>
          </a:p>
        </p:txBody>
      </p:sp>
      <p:sp>
        <p:nvSpPr>
          <p:cNvPr id="9" name="Text 5"/>
          <p:cNvSpPr/>
          <p:nvPr/>
        </p:nvSpPr>
        <p:spPr>
          <a:xfrm>
            <a:off x="640080" y="2834640"/>
            <a:ext cx="219456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D0D8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Clinical and commercial supply chains managed across siloed teams — no unified ownership, constant handoff gaps, and compounding risk.</a:t>
            </a:r>
            <a:endParaRPr lang="en-US" sz="1100" dirty="0"/>
          </a:p>
        </p:txBody>
      </p:sp>
      <p:sp>
        <p:nvSpPr>
          <p:cNvPr id="10" name="Shape 6"/>
          <p:cNvSpPr/>
          <p:nvPr/>
        </p:nvSpPr>
        <p:spPr>
          <a:xfrm>
            <a:off x="3291840" y="1188720"/>
            <a:ext cx="2560320" cy="3566160"/>
          </a:xfrm>
          <a:prstGeom prst="roundRect">
            <a:avLst>
              <a:gd name="adj" fmla="val 4286"/>
            </a:avLst>
          </a:prstGeom>
          <a:solidFill>
            <a:srgbClr val="1A472A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1" name="Shape 7"/>
          <p:cNvSpPr/>
          <p:nvPr/>
        </p:nvSpPr>
        <p:spPr>
          <a:xfrm>
            <a:off x="4206240" y="1371600"/>
            <a:ext cx="731520" cy="731520"/>
          </a:xfrm>
          <a:prstGeom prst="ellipse">
            <a:avLst/>
          </a:prstGeom>
          <a:solidFill>
            <a:srgbClr val="2A6340"/>
          </a:solidFill>
          <a:ln w="12700">
            <a:solidFill>
              <a:srgbClr val="2A6340"/>
            </a:solidFill>
            <a:prstDash val="solid"/>
          </a:ln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0" y="1463040"/>
            <a:ext cx="548640" cy="54864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474720" y="2240280"/>
            <a:ext cx="2194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Reactive Decision Making</a:t>
            </a:r>
            <a:endParaRPr lang="en-US" sz="1300" dirty="0"/>
          </a:p>
        </p:txBody>
      </p:sp>
      <p:sp>
        <p:nvSpPr>
          <p:cNvPr id="14" name="Text 9"/>
          <p:cNvSpPr/>
          <p:nvPr/>
        </p:nvSpPr>
        <p:spPr>
          <a:xfrm>
            <a:off x="3474720" y="2834640"/>
            <a:ext cx="219456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D0D8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Delayed responses to demand signals, regulatory changes, and manufacturing disruptions. Leaders acting on stale data with limited AI support.</a:t>
            </a:r>
            <a:endParaRPr lang="en-US" sz="1100" dirty="0"/>
          </a:p>
        </p:txBody>
      </p:sp>
      <p:sp>
        <p:nvSpPr>
          <p:cNvPr id="15" name="Shape 10"/>
          <p:cNvSpPr/>
          <p:nvPr/>
        </p:nvSpPr>
        <p:spPr>
          <a:xfrm>
            <a:off x="6126480" y="1188720"/>
            <a:ext cx="2560320" cy="3566160"/>
          </a:xfrm>
          <a:prstGeom prst="roundRect">
            <a:avLst>
              <a:gd name="adj" fmla="val 4286"/>
            </a:avLst>
          </a:prstGeom>
          <a:solidFill>
            <a:srgbClr val="1A472A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6" name="Shape 11"/>
          <p:cNvSpPr/>
          <p:nvPr/>
        </p:nvSpPr>
        <p:spPr>
          <a:xfrm>
            <a:off x="7040880" y="1371600"/>
            <a:ext cx="731520" cy="731520"/>
          </a:xfrm>
          <a:prstGeom prst="ellipse">
            <a:avLst/>
          </a:prstGeom>
          <a:solidFill>
            <a:srgbClr val="2A6340"/>
          </a:solidFill>
          <a:ln w="12700">
            <a:solidFill>
              <a:srgbClr val="2A6340"/>
            </a:solidFill>
            <a:prstDash val="solid"/>
          </a:ln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320" y="1463040"/>
            <a:ext cx="548640" cy="54864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309360" y="2240280"/>
            <a:ext cx="2194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Regulatory &amp; Compliance Exposure</a:t>
            </a:r>
            <a:endParaRPr lang="en-US" sz="1300" dirty="0"/>
          </a:p>
        </p:txBody>
      </p:sp>
      <p:sp>
        <p:nvSpPr>
          <p:cNvPr id="19" name="Text 13"/>
          <p:cNvSpPr/>
          <p:nvPr/>
        </p:nvSpPr>
        <p:spPr>
          <a:xfrm>
            <a:off x="6309360" y="2834640"/>
            <a:ext cx="219456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D0D8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Increasingly complex GMP, FDA, EMA, and ICH requirements demand specialist expertise that most internal teams cannot sustain alone.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rgbClr val="1A472A"/>
          </a:solidFill>
          <a:ln w="12700">
            <a:solidFill>
              <a:srgbClr val="1A472A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57200" y="91440"/>
            <a:ext cx="6400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WHO WE ARE</a:t>
            </a:r>
            <a:endParaRPr lang="en-US" sz="28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8160" y="91440"/>
            <a:ext cx="731520" cy="8229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57200" y="1188720"/>
            <a:ext cx="43891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A4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specialist life sciences supply chain consultancy — with embedded AI capability built in.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57200" y="2514600"/>
            <a:ext cx="438912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Viaclin was built to solve the problems that generalist consultancies cannot. </a:t>
            </a:r>
            <a:pPr algn="l" indent="0" marL="0">
              <a:buNone/>
            </a:pPr>
            <a:r>
              <a:rPr lang="en-US" sz="12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operate at the intersection of deep supply chain expertise and practical AI integration — providing both hands-on execution and strategic oversight across the full life sciences supply chain.</a:t>
            </a:r>
            <a:endParaRPr lang="en-US" sz="1200" dirty="0"/>
          </a:p>
          <a:p>
            <a:pPr algn="l" indent="0" marL="0">
              <a:buNone/>
            </a:pP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Our consultants are senior practitioners with direct experience in pharmaceutical, biotech, and MedTech supply operations — not analysts learning on your time.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5120640" y="1188720"/>
            <a:ext cx="1645920" cy="1371600"/>
          </a:xfrm>
          <a:prstGeom prst="roundRect">
            <a:avLst>
              <a:gd name="adj" fmla="val 6667"/>
            </a:avLst>
          </a:prstGeom>
          <a:solidFill>
            <a:srgbClr val="1A472A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5166360" y="1298448"/>
            <a:ext cx="15544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600" dirty="0"/>
          </a:p>
        </p:txBody>
      </p:sp>
      <p:sp>
        <p:nvSpPr>
          <p:cNvPr id="9" name="Text 6"/>
          <p:cNvSpPr/>
          <p:nvPr/>
        </p:nvSpPr>
        <p:spPr>
          <a:xfrm>
            <a:off x="5166360" y="2057400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900" dirty="0">
                <a:solidFill>
                  <a:srgbClr val="C8D8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Pillars</a:t>
            </a:r>
            <a:endParaRPr lang="en-US" sz="900" dirty="0"/>
          </a:p>
        </p:txBody>
      </p:sp>
      <p:sp>
        <p:nvSpPr>
          <p:cNvPr id="10" name="Shape 7"/>
          <p:cNvSpPr/>
          <p:nvPr/>
        </p:nvSpPr>
        <p:spPr>
          <a:xfrm>
            <a:off x="7040880" y="1188720"/>
            <a:ext cx="1645920" cy="1371600"/>
          </a:xfrm>
          <a:prstGeom prst="roundRect">
            <a:avLst>
              <a:gd name="adj" fmla="val 6667"/>
            </a:avLst>
          </a:prstGeom>
          <a:solidFill>
            <a:srgbClr val="1A472A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7086600" y="1298448"/>
            <a:ext cx="15544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 · US · UK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7086600" y="2057400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900" dirty="0">
                <a:solidFill>
                  <a:srgbClr val="C8D8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Remote-first global team</a:t>
            </a:r>
            <a:endParaRPr lang="en-US" sz="900" dirty="0"/>
          </a:p>
        </p:txBody>
      </p:sp>
      <p:sp>
        <p:nvSpPr>
          <p:cNvPr id="13" name="Shape 10"/>
          <p:cNvSpPr/>
          <p:nvPr/>
        </p:nvSpPr>
        <p:spPr>
          <a:xfrm>
            <a:off x="5120640" y="2743200"/>
            <a:ext cx="1645920" cy="1371600"/>
          </a:xfrm>
          <a:prstGeom prst="roundRect">
            <a:avLst>
              <a:gd name="adj" fmla="val 6667"/>
            </a:avLst>
          </a:prstGeom>
          <a:solidFill>
            <a:srgbClr val="1A472A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4" name="Text 11"/>
          <p:cNvSpPr/>
          <p:nvPr/>
        </p:nvSpPr>
        <p:spPr>
          <a:xfrm>
            <a:off x="5166360" y="2852928"/>
            <a:ext cx="15544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GxP</a:t>
            </a:r>
            <a:endParaRPr lang="en-US" sz="2600" dirty="0"/>
          </a:p>
        </p:txBody>
      </p:sp>
      <p:sp>
        <p:nvSpPr>
          <p:cNvPr id="15" name="Text 12"/>
          <p:cNvSpPr/>
          <p:nvPr/>
        </p:nvSpPr>
        <p:spPr>
          <a:xfrm>
            <a:off x="5166360" y="3611880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900" dirty="0">
                <a:solidFill>
                  <a:srgbClr val="C8D8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Fully compliant operations</a:t>
            </a:r>
            <a:endParaRPr lang="en-US" sz="900" dirty="0"/>
          </a:p>
        </p:txBody>
      </p:sp>
      <p:sp>
        <p:nvSpPr>
          <p:cNvPr id="16" name="Shape 13"/>
          <p:cNvSpPr/>
          <p:nvPr/>
        </p:nvSpPr>
        <p:spPr>
          <a:xfrm>
            <a:off x="7040880" y="2743200"/>
            <a:ext cx="1645920" cy="1371600"/>
          </a:xfrm>
          <a:prstGeom prst="roundRect">
            <a:avLst>
              <a:gd name="adj" fmla="val 6667"/>
            </a:avLst>
          </a:prstGeom>
          <a:solidFill>
            <a:srgbClr val="1A472A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7" name="Text 14"/>
          <p:cNvSpPr/>
          <p:nvPr/>
        </p:nvSpPr>
        <p:spPr>
          <a:xfrm>
            <a:off x="7086600" y="2852928"/>
            <a:ext cx="15544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7086600" y="3611880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900" dirty="0">
                <a:solidFill>
                  <a:srgbClr val="C8D8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Purpose-built agent capability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A4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spc="300" kern="0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NAVIGATOR IDENTITY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457200" y="64008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Three Pillars of Viaclin Excellence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274320" y="1463040"/>
            <a:ext cx="2788920" cy="3383280"/>
          </a:xfrm>
          <a:prstGeom prst="roundRect">
            <a:avLst>
              <a:gd name="adj" fmla="val 3934"/>
            </a:avLst>
          </a:prstGeom>
          <a:solidFill>
            <a:srgbClr val="0F2D1A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438912" y="1572768"/>
            <a:ext cx="685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2011680" y="1600200"/>
            <a:ext cx="685800" cy="685800"/>
          </a:xfrm>
          <a:prstGeom prst="ellipse">
            <a:avLst/>
          </a:prstGeom>
          <a:solidFill>
            <a:srgbClr val="1A472A"/>
          </a:solidFill>
          <a:ln w="12700">
            <a:solidFill>
              <a:srgbClr val="D4AF37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3120" y="1682496"/>
            <a:ext cx="502920" cy="50292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411480" y="2103120"/>
            <a:ext cx="2514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PREDICTIVE</a:t>
            </a:r>
            <a:endParaRPr lang="en-US" sz="1500" dirty="0"/>
          </a:p>
          <a:p>
            <a:pPr algn="l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PLANNING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411480" y="2816352"/>
            <a:ext cx="2514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i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Proactive Management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411480" y="3154680"/>
            <a:ext cx="25146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B0C8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Full enterprise S&amp;OP ownership — deploying SAP and Anaplan to align clinical demand, commercial rollout, and manufacturing capacity. Optimised buffer stock, eliminated overproduction, capital where it belongs.</a:t>
            </a:r>
            <a:endParaRPr lang="en-US" sz="1000" dirty="0"/>
          </a:p>
        </p:txBody>
      </p:sp>
      <p:sp>
        <p:nvSpPr>
          <p:cNvPr id="11" name="Shape 8"/>
          <p:cNvSpPr/>
          <p:nvPr/>
        </p:nvSpPr>
        <p:spPr>
          <a:xfrm>
            <a:off x="3200400" y="1463040"/>
            <a:ext cx="2788920" cy="3383280"/>
          </a:xfrm>
          <a:prstGeom prst="roundRect">
            <a:avLst>
              <a:gd name="adj" fmla="val 3934"/>
            </a:avLst>
          </a:prstGeom>
          <a:solidFill>
            <a:srgbClr val="0F2D1A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3364992" y="1572768"/>
            <a:ext cx="685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2200" dirty="0"/>
          </a:p>
        </p:txBody>
      </p:sp>
      <p:sp>
        <p:nvSpPr>
          <p:cNvPr id="13" name="Shape 10"/>
          <p:cNvSpPr/>
          <p:nvPr/>
        </p:nvSpPr>
        <p:spPr>
          <a:xfrm>
            <a:off x="4937760" y="1600200"/>
            <a:ext cx="685800" cy="685800"/>
          </a:xfrm>
          <a:prstGeom prst="ellipse">
            <a:avLst/>
          </a:prstGeom>
          <a:solidFill>
            <a:srgbClr val="1A472A"/>
          </a:solidFill>
          <a:ln w="12700">
            <a:solidFill>
              <a:srgbClr val="D4AF37"/>
            </a:solidFill>
            <a:prstDash val="solid"/>
          </a:ln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682496"/>
            <a:ext cx="502920" cy="50292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3337560" y="2103120"/>
            <a:ext cx="2514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COMPLETE</a:t>
            </a:r>
            <a:endParaRPr lang="en-US" sz="1500" dirty="0"/>
          </a:p>
          <a:p>
            <a:pPr algn="l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OVERSIGHT</a:t>
            </a:r>
            <a:endParaRPr lang="en-US" sz="1500" dirty="0"/>
          </a:p>
        </p:txBody>
      </p:sp>
      <p:sp>
        <p:nvSpPr>
          <p:cNvPr id="16" name="Text 12"/>
          <p:cNvSpPr/>
          <p:nvPr/>
        </p:nvSpPr>
        <p:spPr>
          <a:xfrm>
            <a:off x="3337560" y="2816352"/>
            <a:ext cx="2514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i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End-to-End Execution</a:t>
            </a:r>
            <a:endParaRPr lang="en-US" sz="1000" dirty="0"/>
          </a:p>
        </p:txBody>
      </p:sp>
      <p:sp>
        <p:nvSpPr>
          <p:cNvPr id="17" name="Text 13"/>
          <p:cNvSpPr/>
          <p:nvPr/>
        </p:nvSpPr>
        <p:spPr>
          <a:xfrm>
            <a:off x="3337560" y="3154680"/>
            <a:ext cx="25146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B0C8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Total ownership from high-tech packaging and cross-border logistics to CDMO tech transfers and global site readiness. No siloed teams. No gaps between functions.</a:t>
            </a:r>
            <a:endParaRPr lang="en-US" sz="1000" dirty="0"/>
          </a:p>
        </p:txBody>
      </p:sp>
      <p:sp>
        <p:nvSpPr>
          <p:cNvPr id="18" name="Shape 14"/>
          <p:cNvSpPr/>
          <p:nvPr/>
        </p:nvSpPr>
        <p:spPr>
          <a:xfrm>
            <a:off x="6172200" y="1463040"/>
            <a:ext cx="2788920" cy="3383280"/>
          </a:xfrm>
          <a:prstGeom prst="roundRect">
            <a:avLst>
              <a:gd name="adj" fmla="val 3934"/>
            </a:avLst>
          </a:prstGeom>
          <a:solidFill>
            <a:srgbClr val="0F2D1A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9" name="Text 15"/>
          <p:cNvSpPr/>
          <p:nvPr/>
        </p:nvSpPr>
        <p:spPr>
          <a:xfrm>
            <a:off x="6336792" y="1572768"/>
            <a:ext cx="685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2200" dirty="0"/>
          </a:p>
        </p:txBody>
      </p:sp>
      <p:sp>
        <p:nvSpPr>
          <p:cNvPr id="20" name="Shape 16"/>
          <p:cNvSpPr/>
          <p:nvPr/>
        </p:nvSpPr>
        <p:spPr>
          <a:xfrm>
            <a:off x="7909560" y="1600200"/>
            <a:ext cx="685800" cy="685800"/>
          </a:xfrm>
          <a:prstGeom prst="ellipse">
            <a:avLst/>
          </a:prstGeom>
          <a:solidFill>
            <a:srgbClr val="1A472A"/>
          </a:solidFill>
          <a:ln w="12700">
            <a:solidFill>
              <a:srgbClr val="D4AF37"/>
            </a:solidFill>
            <a:prstDash val="solid"/>
          </a:ln>
        </p:spPr>
      </p:sp>
      <p:pic>
        <p:nvPicPr>
          <p:cNvPr id="2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682496"/>
            <a:ext cx="502920" cy="502920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6309360" y="2103120"/>
            <a:ext cx="2514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</a:t>
            </a:r>
            <a:endParaRPr lang="en-US" sz="1500" dirty="0"/>
          </a:p>
          <a:p>
            <a:pPr algn="l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INTEGRATION</a:t>
            </a:r>
            <a:endParaRPr lang="en-US" sz="1500" dirty="0"/>
          </a:p>
        </p:txBody>
      </p:sp>
      <p:sp>
        <p:nvSpPr>
          <p:cNvPr id="23" name="Text 18"/>
          <p:cNvSpPr/>
          <p:nvPr/>
        </p:nvSpPr>
        <p:spPr>
          <a:xfrm>
            <a:off x="6309360" y="2816352"/>
            <a:ext cx="2514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i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Guided Decision Making</a:t>
            </a:r>
            <a:endParaRPr lang="en-US" sz="1000" dirty="0"/>
          </a:p>
        </p:txBody>
      </p:sp>
      <p:sp>
        <p:nvSpPr>
          <p:cNvPr id="24" name="Text 19"/>
          <p:cNvSpPr/>
          <p:nvPr/>
        </p:nvSpPr>
        <p:spPr>
          <a:xfrm>
            <a:off x="6309360" y="3154680"/>
            <a:ext cx="25146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B0C8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Purpose-built AI agents that act as navigators for supply professionals and leaders — bridging manual activity and full autonomy, providing insights that de-risk your supply chain.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rgbClr val="1A472A"/>
          </a:solidFill>
          <a:ln w="12700">
            <a:solidFill>
              <a:srgbClr val="1A472A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57200" y="91440"/>
            <a:ext cx="7315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PILLAR 1 — PREDICTIVE PLANNING</a:t>
            </a:r>
            <a:endParaRPr lang="en-US" sz="22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8160" y="91440"/>
            <a:ext cx="731520" cy="8229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57200" y="114300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i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Proactive Management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457200" y="1508760"/>
            <a:ext cx="41148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take full enterprise ownership of S&amp;OP — deploying advanced forecasting via SAP and Anaplan to align clinical demand, commercial rollout, and manufacturing capacity.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457200" y="2697480"/>
            <a:ext cx="4114800" cy="347472"/>
          </a:xfrm>
          <a:prstGeom prst="roundRect">
            <a:avLst>
              <a:gd name="adj" fmla="val 15789"/>
            </a:avLst>
          </a:prstGeom>
          <a:solidFill>
            <a:srgbClr val="EBF5EE"/>
          </a:solidFill>
          <a:ln w="12700">
            <a:solidFill>
              <a:srgbClr val="E8E6E1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743200"/>
            <a:ext cx="237744" cy="23774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868680" y="2724912"/>
            <a:ext cx="3611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Enterprise S&amp;OP ownership across clinical and commercial</a:t>
            </a:r>
            <a:endParaRPr lang="en-US" sz="1000" dirty="0"/>
          </a:p>
        </p:txBody>
      </p:sp>
      <p:sp>
        <p:nvSpPr>
          <p:cNvPr id="10" name="Shape 6"/>
          <p:cNvSpPr/>
          <p:nvPr/>
        </p:nvSpPr>
        <p:spPr>
          <a:xfrm>
            <a:off x="457200" y="3118104"/>
            <a:ext cx="4114800" cy="347472"/>
          </a:xfrm>
          <a:prstGeom prst="roundRect">
            <a:avLst>
              <a:gd name="adj" fmla="val 15789"/>
            </a:avLst>
          </a:prstGeom>
          <a:solidFill>
            <a:srgbClr val="EBF5EE"/>
          </a:solidFill>
          <a:ln w="12700">
            <a:solidFill>
              <a:srgbClr val="E8E6E1"/>
            </a:solidFill>
            <a:prstDash val="solid"/>
          </a:ln>
        </p:spPr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3163824"/>
            <a:ext cx="237744" cy="23774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868680" y="3145536"/>
            <a:ext cx="3611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SAP &amp; Anaplan advanced forecasting deployment</a:t>
            </a:r>
            <a:endParaRPr lang="en-US" sz="1000" dirty="0"/>
          </a:p>
        </p:txBody>
      </p:sp>
      <p:sp>
        <p:nvSpPr>
          <p:cNvPr id="13" name="Shape 8"/>
          <p:cNvSpPr/>
          <p:nvPr/>
        </p:nvSpPr>
        <p:spPr>
          <a:xfrm>
            <a:off x="457200" y="3538728"/>
            <a:ext cx="4114800" cy="347472"/>
          </a:xfrm>
          <a:prstGeom prst="roundRect">
            <a:avLst>
              <a:gd name="adj" fmla="val 15789"/>
            </a:avLst>
          </a:prstGeom>
          <a:solidFill>
            <a:srgbClr val="EBF5EE"/>
          </a:solidFill>
          <a:ln w="12700">
            <a:solidFill>
              <a:srgbClr val="E8E6E1"/>
            </a:solidFill>
            <a:prstDash val="solid"/>
          </a:ln>
        </p:spPr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3584448"/>
            <a:ext cx="237744" cy="237744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868680" y="3566160"/>
            <a:ext cx="3611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Clinical demand &amp; manufacturing capacity alignment</a:t>
            </a:r>
            <a:endParaRPr lang="en-US" sz="1000" dirty="0"/>
          </a:p>
        </p:txBody>
      </p:sp>
      <p:sp>
        <p:nvSpPr>
          <p:cNvPr id="16" name="Shape 10"/>
          <p:cNvSpPr/>
          <p:nvPr/>
        </p:nvSpPr>
        <p:spPr>
          <a:xfrm>
            <a:off x="457200" y="3959352"/>
            <a:ext cx="4114800" cy="347472"/>
          </a:xfrm>
          <a:prstGeom prst="roundRect">
            <a:avLst>
              <a:gd name="adj" fmla="val 15789"/>
            </a:avLst>
          </a:prstGeom>
          <a:solidFill>
            <a:srgbClr val="EBF5EE"/>
          </a:solidFill>
          <a:ln w="12700">
            <a:solidFill>
              <a:srgbClr val="E8E6E1"/>
            </a:solidFill>
            <a:prstDash val="solid"/>
          </a:ln>
        </p:spPr>
      </p:sp>
      <p:pic>
        <p:nvPicPr>
          <p:cNvPr id="1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" y="4005072"/>
            <a:ext cx="237744" cy="237744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68680" y="3986784"/>
            <a:ext cx="3611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Optimised buffer stock — eliminate overproduction</a:t>
            </a:r>
            <a:endParaRPr lang="en-US" sz="1000" dirty="0"/>
          </a:p>
        </p:txBody>
      </p:sp>
      <p:sp>
        <p:nvSpPr>
          <p:cNvPr id="19" name="Shape 12"/>
          <p:cNvSpPr/>
          <p:nvPr/>
        </p:nvSpPr>
        <p:spPr>
          <a:xfrm>
            <a:off x="457200" y="4379976"/>
            <a:ext cx="4114800" cy="347472"/>
          </a:xfrm>
          <a:prstGeom prst="roundRect">
            <a:avLst>
              <a:gd name="adj" fmla="val 15789"/>
            </a:avLst>
          </a:prstGeom>
          <a:solidFill>
            <a:srgbClr val="EBF5EE"/>
          </a:solidFill>
          <a:ln w="12700">
            <a:solidFill>
              <a:srgbClr val="E8E6E1"/>
            </a:solidFill>
            <a:prstDash val="solid"/>
          </a:ln>
        </p:spPr>
      </p:sp>
      <p:pic>
        <p:nvPicPr>
          <p:cNvPr id="20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" y="4425696"/>
            <a:ext cx="237744" cy="237744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868680" y="4407408"/>
            <a:ext cx="3611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Capital allocation optimisation</a:t>
            </a:r>
            <a:endParaRPr lang="en-US" sz="1000" dirty="0"/>
          </a:p>
        </p:txBody>
      </p:sp>
      <p:sp>
        <p:nvSpPr>
          <p:cNvPr id="22" name="Shape 14"/>
          <p:cNvSpPr/>
          <p:nvPr/>
        </p:nvSpPr>
        <p:spPr>
          <a:xfrm>
            <a:off x="4846320" y="1143000"/>
            <a:ext cx="3931920" cy="3749040"/>
          </a:xfrm>
          <a:prstGeom prst="roundRect">
            <a:avLst>
              <a:gd name="adj" fmla="val 3659"/>
            </a:avLst>
          </a:prstGeom>
          <a:solidFill>
            <a:srgbClr val="1A472A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3" name="Text 15"/>
          <p:cNvSpPr/>
          <p:nvPr/>
        </p:nvSpPr>
        <p:spPr>
          <a:xfrm>
            <a:off x="5029200" y="1234440"/>
            <a:ext cx="3566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spc="100" kern="0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S&amp;OP PLANNING CYCLE</a:t>
            </a:r>
            <a:endParaRPr lang="en-US" sz="1200" dirty="0"/>
          </a:p>
        </p:txBody>
      </p:sp>
      <p:sp>
        <p:nvSpPr>
          <p:cNvPr id="24" name="Shape 16"/>
          <p:cNvSpPr/>
          <p:nvPr/>
        </p:nvSpPr>
        <p:spPr>
          <a:xfrm>
            <a:off x="5029200" y="1691640"/>
            <a:ext cx="3566160" cy="640080"/>
          </a:xfrm>
          <a:prstGeom prst="roundRect">
            <a:avLst>
              <a:gd name="adj" fmla="val 11429"/>
            </a:avLst>
          </a:prstGeom>
          <a:solidFill>
            <a:srgbClr val="0F2D1A"/>
          </a:solidFill>
          <a:ln/>
        </p:spPr>
      </p:sp>
      <p:sp>
        <p:nvSpPr>
          <p:cNvPr id="25" name="Shape 17"/>
          <p:cNvSpPr/>
          <p:nvPr/>
        </p:nvSpPr>
        <p:spPr>
          <a:xfrm>
            <a:off x="5102352" y="1801368"/>
            <a:ext cx="411480" cy="411480"/>
          </a:xfrm>
          <a:prstGeom prst="ellipse">
            <a:avLst/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</p:sp>
      <p:sp>
        <p:nvSpPr>
          <p:cNvPr id="26" name="Text 18"/>
          <p:cNvSpPr/>
          <p:nvPr/>
        </p:nvSpPr>
        <p:spPr>
          <a:xfrm>
            <a:off x="5102352" y="1801368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A4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300" dirty="0"/>
          </a:p>
        </p:txBody>
      </p:sp>
      <p:sp>
        <p:nvSpPr>
          <p:cNvPr id="27" name="Text 19"/>
          <p:cNvSpPr/>
          <p:nvPr/>
        </p:nvSpPr>
        <p:spPr>
          <a:xfrm>
            <a:off x="5577840" y="1737360"/>
            <a:ext cx="2926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Demand Review</a:t>
            </a:r>
            <a:endParaRPr lang="en-US" sz="1100" dirty="0"/>
          </a:p>
        </p:txBody>
      </p:sp>
      <p:sp>
        <p:nvSpPr>
          <p:cNvPr id="28" name="Text 20"/>
          <p:cNvSpPr/>
          <p:nvPr/>
        </p:nvSpPr>
        <p:spPr>
          <a:xfrm>
            <a:off x="5577840" y="2029968"/>
            <a:ext cx="29260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900" dirty="0">
                <a:solidFill>
                  <a:srgbClr val="90B8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Clinical forecasting &amp; commercial planning</a:t>
            </a:r>
            <a:endParaRPr lang="en-US" sz="900" dirty="0"/>
          </a:p>
        </p:txBody>
      </p:sp>
      <p:sp>
        <p:nvSpPr>
          <p:cNvPr id="29" name="Shape 21"/>
          <p:cNvSpPr/>
          <p:nvPr/>
        </p:nvSpPr>
        <p:spPr>
          <a:xfrm>
            <a:off x="5029200" y="2459736"/>
            <a:ext cx="3566160" cy="640080"/>
          </a:xfrm>
          <a:prstGeom prst="roundRect">
            <a:avLst>
              <a:gd name="adj" fmla="val 11429"/>
            </a:avLst>
          </a:prstGeom>
          <a:solidFill>
            <a:srgbClr val="0F2D1A"/>
          </a:solidFill>
          <a:ln/>
        </p:spPr>
      </p:sp>
      <p:sp>
        <p:nvSpPr>
          <p:cNvPr id="30" name="Shape 22"/>
          <p:cNvSpPr/>
          <p:nvPr/>
        </p:nvSpPr>
        <p:spPr>
          <a:xfrm>
            <a:off x="5102352" y="2569464"/>
            <a:ext cx="411480" cy="411480"/>
          </a:xfrm>
          <a:prstGeom prst="ellipse">
            <a:avLst/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</p:sp>
      <p:sp>
        <p:nvSpPr>
          <p:cNvPr id="31" name="Text 23"/>
          <p:cNvSpPr/>
          <p:nvPr/>
        </p:nvSpPr>
        <p:spPr>
          <a:xfrm>
            <a:off x="5102352" y="2569464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A4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  <p:sp>
        <p:nvSpPr>
          <p:cNvPr id="32" name="Text 24"/>
          <p:cNvSpPr/>
          <p:nvPr/>
        </p:nvSpPr>
        <p:spPr>
          <a:xfrm>
            <a:off x="5577840" y="2505456"/>
            <a:ext cx="2926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Supply Review</a:t>
            </a:r>
            <a:endParaRPr lang="en-US" sz="1100" dirty="0"/>
          </a:p>
        </p:txBody>
      </p:sp>
      <p:sp>
        <p:nvSpPr>
          <p:cNvPr id="33" name="Text 25"/>
          <p:cNvSpPr/>
          <p:nvPr/>
        </p:nvSpPr>
        <p:spPr>
          <a:xfrm>
            <a:off x="5577840" y="2798064"/>
            <a:ext cx="29260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900" dirty="0">
                <a:solidFill>
                  <a:srgbClr val="90B8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CMO/CDMO capacity &amp; inventory alignment</a:t>
            </a:r>
            <a:endParaRPr lang="en-US" sz="900" dirty="0"/>
          </a:p>
        </p:txBody>
      </p:sp>
      <p:sp>
        <p:nvSpPr>
          <p:cNvPr id="34" name="Shape 26"/>
          <p:cNvSpPr/>
          <p:nvPr/>
        </p:nvSpPr>
        <p:spPr>
          <a:xfrm>
            <a:off x="5029200" y="3227832"/>
            <a:ext cx="3566160" cy="640080"/>
          </a:xfrm>
          <a:prstGeom prst="roundRect">
            <a:avLst>
              <a:gd name="adj" fmla="val 11429"/>
            </a:avLst>
          </a:prstGeom>
          <a:solidFill>
            <a:srgbClr val="0F2D1A"/>
          </a:solidFill>
          <a:ln/>
        </p:spPr>
      </p:sp>
      <p:sp>
        <p:nvSpPr>
          <p:cNvPr id="35" name="Shape 27"/>
          <p:cNvSpPr/>
          <p:nvPr/>
        </p:nvSpPr>
        <p:spPr>
          <a:xfrm>
            <a:off x="5102352" y="3337560"/>
            <a:ext cx="411480" cy="411480"/>
          </a:xfrm>
          <a:prstGeom prst="ellipse">
            <a:avLst/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</p:sp>
      <p:sp>
        <p:nvSpPr>
          <p:cNvPr id="36" name="Text 28"/>
          <p:cNvSpPr/>
          <p:nvPr/>
        </p:nvSpPr>
        <p:spPr>
          <a:xfrm>
            <a:off x="5102352" y="3337560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A4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37" name="Text 29"/>
          <p:cNvSpPr/>
          <p:nvPr/>
        </p:nvSpPr>
        <p:spPr>
          <a:xfrm>
            <a:off x="5577840" y="3273552"/>
            <a:ext cx="2926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Pre-S&amp;OP</a:t>
            </a:r>
            <a:endParaRPr lang="en-US" sz="1100" dirty="0"/>
          </a:p>
        </p:txBody>
      </p:sp>
      <p:sp>
        <p:nvSpPr>
          <p:cNvPr id="38" name="Text 30"/>
          <p:cNvSpPr/>
          <p:nvPr/>
        </p:nvSpPr>
        <p:spPr>
          <a:xfrm>
            <a:off x="5577840" y="3566160"/>
            <a:ext cx="29260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900" dirty="0">
                <a:solidFill>
                  <a:srgbClr val="90B8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Gap analysis &amp; scenario modelling</a:t>
            </a:r>
            <a:endParaRPr lang="en-US" sz="900" dirty="0"/>
          </a:p>
        </p:txBody>
      </p:sp>
      <p:sp>
        <p:nvSpPr>
          <p:cNvPr id="39" name="Shape 31"/>
          <p:cNvSpPr/>
          <p:nvPr/>
        </p:nvSpPr>
        <p:spPr>
          <a:xfrm>
            <a:off x="5029200" y="3995928"/>
            <a:ext cx="3566160" cy="640080"/>
          </a:xfrm>
          <a:prstGeom prst="roundRect">
            <a:avLst>
              <a:gd name="adj" fmla="val 11429"/>
            </a:avLst>
          </a:prstGeom>
          <a:solidFill>
            <a:srgbClr val="0F2D1A"/>
          </a:solidFill>
          <a:ln/>
        </p:spPr>
      </p:sp>
      <p:sp>
        <p:nvSpPr>
          <p:cNvPr id="40" name="Shape 32"/>
          <p:cNvSpPr/>
          <p:nvPr/>
        </p:nvSpPr>
        <p:spPr>
          <a:xfrm>
            <a:off x="5102352" y="4105656"/>
            <a:ext cx="411480" cy="411480"/>
          </a:xfrm>
          <a:prstGeom prst="ellipse">
            <a:avLst/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</p:sp>
      <p:sp>
        <p:nvSpPr>
          <p:cNvPr id="41" name="Text 33"/>
          <p:cNvSpPr/>
          <p:nvPr/>
        </p:nvSpPr>
        <p:spPr>
          <a:xfrm>
            <a:off x="5102352" y="4105656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A4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42" name="Text 34"/>
          <p:cNvSpPr/>
          <p:nvPr/>
        </p:nvSpPr>
        <p:spPr>
          <a:xfrm>
            <a:off x="5577840" y="4041648"/>
            <a:ext cx="2926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Executive S&amp;OP</a:t>
            </a:r>
            <a:endParaRPr lang="en-US" sz="1100" dirty="0"/>
          </a:p>
        </p:txBody>
      </p:sp>
      <p:sp>
        <p:nvSpPr>
          <p:cNvPr id="43" name="Text 35"/>
          <p:cNvSpPr/>
          <p:nvPr/>
        </p:nvSpPr>
        <p:spPr>
          <a:xfrm>
            <a:off x="5577840" y="4334256"/>
            <a:ext cx="29260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900" dirty="0">
                <a:solidFill>
                  <a:srgbClr val="90B8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Leadership decisions &amp; financial alignment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rgbClr val="1A472A"/>
          </a:solidFill>
          <a:ln w="12700">
            <a:solidFill>
              <a:srgbClr val="1A472A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57200" y="91440"/>
            <a:ext cx="7315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PILLAR 2 — COMPLETE OVERSIGHT</a:t>
            </a:r>
            <a:endParaRPr lang="en-US" sz="22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8160" y="91440"/>
            <a:ext cx="731520" cy="8229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57200" y="1115568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i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End-to-End Execution Across Every Critical Function</a:t>
            </a:r>
            <a:endParaRPr lang="en-US" sz="1300" dirty="0"/>
          </a:p>
        </p:txBody>
      </p:sp>
      <p:sp>
        <p:nvSpPr>
          <p:cNvPr id="6" name="Shape 3"/>
          <p:cNvSpPr/>
          <p:nvPr/>
        </p:nvSpPr>
        <p:spPr>
          <a:xfrm>
            <a:off x="365760" y="1554480"/>
            <a:ext cx="2560320" cy="1417320"/>
          </a:xfrm>
          <a:prstGeom prst="roundRect">
            <a:avLst>
              <a:gd name="adj" fmla="val 6452"/>
            </a:avLst>
          </a:prstGeom>
          <a:solidFill>
            <a:srgbClr val="1A472A"/>
          </a:solidFill>
          <a:ln/>
          <a:effectLst>
            <a:outerShdw sx="100000" sy="100000" kx="0" ky="0" algn="bl" rotWithShape="0" blurRad="50800" dist="25400" dir="2700000">
              <a:srgbClr val="000000">
                <a:alpha val="8000"/>
              </a:srgbClr>
            </a:outerShdw>
          </a:effectLst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901952"/>
            <a:ext cx="502920" cy="50292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143000" y="1783080"/>
            <a:ext cx="16459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CDMO / CMO</a:t>
            </a:r>
            <a:endParaRPr lang="en-US" sz="1100" dirty="0"/>
          </a:p>
          <a:p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Management</a:t>
            </a:r>
            <a:endParaRPr lang="en-US" sz="1100" dirty="0"/>
          </a:p>
        </p:txBody>
      </p:sp>
      <p:sp>
        <p:nvSpPr>
          <p:cNvPr id="9" name="Shape 5"/>
          <p:cNvSpPr/>
          <p:nvPr/>
        </p:nvSpPr>
        <p:spPr>
          <a:xfrm>
            <a:off x="3200400" y="1554480"/>
            <a:ext cx="2560320" cy="1417320"/>
          </a:xfrm>
          <a:prstGeom prst="roundRect">
            <a:avLst>
              <a:gd name="adj" fmla="val 6452"/>
            </a:avLst>
          </a:prstGeom>
          <a:solidFill>
            <a:srgbClr val="1A472A"/>
          </a:solidFill>
          <a:ln/>
          <a:effectLst>
            <a:outerShdw sx="100000" sy="100000" kx="0" ky="0" algn="bl" rotWithShape="0" blurRad="50800" dist="25400" dir="2700000">
              <a:srgbClr val="000000">
                <a:alpha val="8000"/>
              </a:srgbClr>
            </a:outerShdw>
          </a:effectLst>
        </p:spPr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80" y="1901952"/>
            <a:ext cx="502920" cy="50292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3977640" y="1783080"/>
            <a:ext cx="16459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Clinical Supply</a:t>
            </a:r>
            <a:endParaRPr lang="en-US" sz="1100" dirty="0"/>
          </a:p>
          <a:p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Operations</a:t>
            </a:r>
            <a:endParaRPr lang="en-US" sz="1100" dirty="0"/>
          </a:p>
        </p:txBody>
      </p:sp>
      <p:sp>
        <p:nvSpPr>
          <p:cNvPr id="12" name="Shape 7"/>
          <p:cNvSpPr/>
          <p:nvPr/>
        </p:nvSpPr>
        <p:spPr>
          <a:xfrm>
            <a:off x="6080760" y="1554480"/>
            <a:ext cx="2560320" cy="1417320"/>
          </a:xfrm>
          <a:prstGeom prst="roundRect">
            <a:avLst>
              <a:gd name="adj" fmla="val 6452"/>
            </a:avLst>
          </a:prstGeom>
          <a:solidFill>
            <a:srgbClr val="1A472A"/>
          </a:solidFill>
          <a:ln/>
          <a:effectLst>
            <a:outerShdw sx="100000" sy="100000" kx="0" ky="0" algn="bl" rotWithShape="0" blurRad="50800" dist="25400" dir="2700000">
              <a:srgbClr val="000000">
                <a:alpha val="8000"/>
              </a:srgbClr>
            </a:outerShdw>
          </a:effectLst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640" y="1901952"/>
            <a:ext cx="502920" cy="50292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858000" y="1783080"/>
            <a:ext cx="16459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Packaging &amp;</a:t>
            </a:r>
            <a:endParaRPr lang="en-US" sz="1100" dirty="0"/>
          </a:p>
          <a:p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Labelling</a:t>
            </a:r>
            <a:endParaRPr lang="en-US" sz="1100" dirty="0"/>
          </a:p>
        </p:txBody>
      </p:sp>
      <p:sp>
        <p:nvSpPr>
          <p:cNvPr id="15" name="Shape 9"/>
          <p:cNvSpPr/>
          <p:nvPr/>
        </p:nvSpPr>
        <p:spPr>
          <a:xfrm>
            <a:off x="365760" y="3154680"/>
            <a:ext cx="2560320" cy="1417320"/>
          </a:xfrm>
          <a:prstGeom prst="roundRect">
            <a:avLst>
              <a:gd name="adj" fmla="val 6452"/>
            </a:avLst>
          </a:prstGeom>
          <a:solidFill>
            <a:srgbClr val="1A472A"/>
          </a:solidFill>
          <a:ln/>
          <a:effectLst>
            <a:outerShdw sx="100000" sy="100000" kx="0" ky="0" algn="bl" rotWithShape="0" blurRad="50800" dist="25400" dir="2700000">
              <a:srgbClr val="000000">
                <a:alpha val="8000"/>
              </a:srgbClr>
            </a:outerShdw>
          </a:effectLst>
        </p:spPr>
      </p:sp>
      <p:pic>
        <p:nvPicPr>
          <p:cNvPr id="1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" y="3502152"/>
            <a:ext cx="502920" cy="502920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1143000" y="3383280"/>
            <a:ext cx="16459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Logistics</a:t>
            </a:r>
            <a:endParaRPr lang="en-US" sz="1100" dirty="0"/>
          </a:p>
          <a:p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&amp; Cold Chain</a:t>
            </a:r>
            <a:endParaRPr lang="en-US" sz="1100" dirty="0"/>
          </a:p>
        </p:txBody>
      </p:sp>
      <p:sp>
        <p:nvSpPr>
          <p:cNvPr id="18" name="Shape 11"/>
          <p:cNvSpPr/>
          <p:nvPr/>
        </p:nvSpPr>
        <p:spPr>
          <a:xfrm>
            <a:off x="3200400" y="3154680"/>
            <a:ext cx="2560320" cy="1417320"/>
          </a:xfrm>
          <a:prstGeom prst="roundRect">
            <a:avLst>
              <a:gd name="adj" fmla="val 6452"/>
            </a:avLst>
          </a:prstGeom>
          <a:solidFill>
            <a:srgbClr val="1A472A"/>
          </a:solidFill>
          <a:ln/>
          <a:effectLst>
            <a:outerShdw sx="100000" sy="100000" kx="0" ky="0" algn="bl" rotWithShape="0" blurRad="50800" dist="25400" dir="2700000">
              <a:srgbClr val="000000">
                <a:alpha val="8000"/>
              </a:srgbClr>
            </a:outerShdw>
          </a:effectLst>
        </p:spPr>
      </p:sp>
      <p:pic>
        <p:nvPicPr>
          <p:cNvPr id="19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0" y="3502152"/>
            <a:ext cx="502920" cy="502920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3977640" y="3383280"/>
            <a:ext cx="16459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Regulatory &amp;</a:t>
            </a:r>
            <a:endParaRPr lang="en-US" sz="1100" dirty="0"/>
          </a:p>
          <a:p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Compliance</a:t>
            </a:r>
            <a:endParaRPr lang="en-US" sz="1100" dirty="0"/>
          </a:p>
        </p:txBody>
      </p:sp>
      <p:sp>
        <p:nvSpPr>
          <p:cNvPr id="21" name="Shape 13"/>
          <p:cNvSpPr/>
          <p:nvPr/>
        </p:nvSpPr>
        <p:spPr>
          <a:xfrm>
            <a:off x="6080760" y="3154680"/>
            <a:ext cx="2560320" cy="1417320"/>
          </a:xfrm>
          <a:prstGeom prst="roundRect">
            <a:avLst>
              <a:gd name="adj" fmla="val 6452"/>
            </a:avLst>
          </a:prstGeom>
          <a:solidFill>
            <a:srgbClr val="1A472A"/>
          </a:solidFill>
          <a:ln/>
          <a:effectLst>
            <a:outerShdw sx="100000" sy="100000" kx="0" ky="0" algn="bl" rotWithShape="0" blurRad="50800" dist="25400" dir="2700000">
              <a:srgbClr val="000000">
                <a:alpha val="8000"/>
              </a:srgbClr>
            </a:outerShdw>
          </a:effectLst>
        </p:spPr>
      </p:sp>
      <p:pic>
        <p:nvPicPr>
          <p:cNvPr id="2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3640" y="3502152"/>
            <a:ext cx="502920" cy="502920"/>
          </a:xfrm>
          <a:prstGeom prst="rect">
            <a:avLst/>
          </a:prstGeom>
        </p:spPr>
      </p:pic>
      <p:sp>
        <p:nvSpPr>
          <p:cNvPr id="23" name="Text 14"/>
          <p:cNvSpPr/>
          <p:nvPr/>
        </p:nvSpPr>
        <p:spPr>
          <a:xfrm>
            <a:off x="6858000" y="3383280"/>
            <a:ext cx="16459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 Transfer</a:t>
            </a:r>
            <a:endParaRPr lang="en-US" sz="1100" dirty="0"/>
          </a:p>
          <a:p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&amp; Scale-Up</a:t>
            </a:r>
            <a:endParaRPr lang="en-US" sz="1100" dirty="0"/>
          </a:p>
        </p:txBody>
      </p:sp>
      <p:sp>
        <p:nvSpPr>
          <p:cNvPr id="24" name="Shape 15"/>
          <p:cNvSpPr/>
          <p:nvPr/>
        </p:nvSpPr>
        <p:spPr>
          <a:xfrm>
            <a:off x="365760" y="4572000"/>
            <a:ext cx="8412480" cy="411480"/>
          </a:xfrm>
          <a:prstGeom prst="roundRect">
            <a:avLst>
              <a:gd name="adj" fmla="val 22222"/>
            </a:avLst>
          </a:prstGeom>
          <a:solidFill>
            <a:srgbClr val="0F2D1A"/>
          </a:solidFill>
          <a:ln w="12700">
            <a:solidFill>
              <a:srgbClr val="D4AF37"/>
            </a:solidFill>
            <a:prstDash val="solid"/>
          </a:ln>
        </p:spPr>
      </p:sp>
      <p:sp>
        <p:nvSpPr>
          <p:cNvPr id="25" name="Text 16"/>
          <p:cNvSpPr/>
          <p:nvPr/>
        </p:nvSpPr>
        <p:spPr>
          <a:xfrm>
            <a:off x="502920" y="4599432"/>
            <a:ext cx="8138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handoffs between siloed teams.  No gaps between functions.  One integrated operational stack.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F2D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rgbClr val="D4AF37"/>
          </a:solidFill>
          <a:ln w="12700">
            <a:solidFill>
              <a:srgbClr val="D4AF3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57200" y="91440"/>
            <a:ext cx="7315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1A4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PILLAR 3 — AI INTEGRATION</a:t>
            </a:r>
            <a:endParaRPr lang="en-US" sz="22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8160" y="91440"/>
            <a:ext cx="731520" cy="8229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57200" y="1143000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spc="200" kern="0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NAVIGATOR SPECTRUM</a:t>
            </a:r>
            <a:endParaRPr lang="en-US" sz="1200" dirty="0"/>
          </a:p>
        </p:txBody>
      </p:sp>
      <p:sp>
        <p:nvSpPr>
          <p:cNvPr id="6" name="Shape 3"/>
          <p:cNvSpPr/>
          <p:nvPr/>
        </p:nvSpPr>
        <p:spPr>
          <a:xfrm>
            <a:off x="457200" y="1600200"/>
            <a:ext cx="8229600" cy="411480"/>
          </a:xfrm>
          <a:prstGeom prst="roundRect">
            <a:avLst>
              <a:gd name="adj" fmla="val 17778"/>
            </a:avLst>
          </a:prstGeom>
          <a:solidFill>
            <a:srgbClr val="0F2D1A"/>
          </a:solidFill>
          <a:ln/>
        </p:spPr>
      </p:sp>
      <p:sp>
        <p:nvSpPr>
          <p:cNvPr id="7" name="Shape 4"/>
          <p:cNvSpPr/>
          <p:nvPr/>
        </p:nvSpPr>
        <p:spPr>
          <a:xfrm>
            <a:off x="3017520" y="1600200"/>
            <a:ext cx="3108960" cy="411480"/>
          </a:xfrm>
          <a:prstGeom prst="roundRect">
            <a:avLst>
              <a:gd name="adj" fmla="val 17778"/>
            </a:avLst>
          </a:prstGeom>
          <a:solidFill>
            <a:srgbClr val="D4AF37">
              <a:alpha val="80000"/>
            </a:srgbClr>
          </a:solidFill>
          <a:ln w="19050">
            <a:solidFill>
              <a:srgbClr val="D4AF3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8640" y="1664208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90B8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MANUAL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3108960" y="1664208"/>
            <a:ext cx="2926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1A47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VIACLIN GUIDED AI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6949440" y="166420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90B8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FULL AUTONOMY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365760" y="2240280"/>
            <a:ext cx="2606040" cy="2606040"/>
          </a:xfrm>
          <a:prstGeom prst="roundRect">
            <a:avLst>
              <a:gd name="adj" fmla="val 4211"/>
            </a:avLst>
          </a:prstGeom>
          <a:solidFill>
            <a:srgbClr val="0F2D1A"/>
          </a:solidFill>
          <a:ln w="6350">
            <a:solidFill>
              <a:srgbClr val="1A472A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1188720" y="2377440"/>
            <a:ext cx="777240" cy="777240"/>
          </a:xfrm>
          <a:prstGeom prst="ellipse">
            <a:avLst/>
          </a:prstGeom>
          <a:solidFill>
            <a:srgbClr val="1A472A"/>
          </a:solidFill>
          <a:ln w="12700">
            <a:solidFill>
              <a:srgbClr val="D4AF37"/>
            </a:solidFill>
            <a:prstDash val="solid"/>
          </a:ln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2478024"/>
            <a:ext cx="594360" cy="59436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502920" y="3246120"/>
            <a:ext cx="2331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Supply Navigator</a:t>
            </a:r>
            <a:endParaRPr lang="en-US" sz="1200" dirty="0"/>
          </a:p>
        </p:txBody>
      </p:sp>
      <p:sp>
        <p:nvSpPr>
          <p:cNvPr id="15" name="Text 11"/>
          <p:cNvSpPr/>
          <p:nvPr/>
        </p:nvSpPr>
        <p:spPr>
          <a:xfrm>
            <a:off x="502920" y="3721608"/>
            <a:ext cx="23317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B0C8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Monitors inventory positions, demand signals, and supply exceptions — surfacing prioritised actions for supply planners in real time.</a:t>
            </a:r>
            <a:endParaRPr lang="en-US" sz="1000" dirty="0"/>
          </a:p>
        </p:txBody>
      </p:sp>
      <p:sp>
        <p:nvSpPr>
          <p:cNvPr id="16" name="Shape 12"/>
          <p:cNvSpPr/>
          <p:nvPr/>
        </p:nvSpPr>
        <p:spPr>
          <a:xfrm>
            <a:off x="3200400" y="2240280"/>
            <a:ext cx="2606040" cy="2606040"/>
          </a:xfrm>
          <a:prstGeom prst="roundRect">
            <a:avLst>
              <a:gd name="adj" fmla="val 4211"/>
            </a:avLst>
          </a:prstGeom>
          <a:solidFill>
            <a:srgbClr val="0F2D1A"/>
          </a:solidFill>
          <a:ln w="6350">
            <a:solidFill>
              <a:srgbClr val="1A472A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4023360" y="2377440"/>
            <a:ext cx="777240" cy="777240"/>
          </a:xfrm>
          <a:prstGeom prst="ellipse">
            <a:avLst/>
          </a:prstGeom>
          <a:solidFill>
            <a:srgbClr val="1A472A"/>
          </a:solidFill>
          <a:ln w="12700">
            <a:solidFill>
              <a:srgbClr val="D4AF37"/>
            </a:solidFill>
            <a:prstDash val="solid"/>
          </a:ln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478024"/>
            <a:ext cx="594360" cy="594360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3337560" y="3246120"/>
            <a:ext cx="2331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Decision Advisor</a:t>
            </a:r>
            <a:endParaRPr lang="en-US" sz="1200" dirty="0"/>
          </a:p>
        </p:txBody>
      </p:sp>
      <p:sp>
        <p:nvSpPr>
          <p:cNvPr id="20" name="Text 15"/>
          <p:cNvSpPr/>
          <p:nvPr/>
        </p:nvSpPr>
        <p:spPr>
          <a:xfrm>
            <a:off x="3337560" y="3721608"/>
            <a:ext cx="23317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B0C8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Provides scenario modelling and risk analysis for COOs and supply leaders, reducing time-to-decision and improving confidence.</a:t>
            </a:r>
            <a:endParaRPr lang="en-US" sz="1000" dirty="0"/>
          </a:p>
        </p:txBody>
      </p:sp>
      <p:sp>
        <p:nvSpPr>
          <p:cNvPr id="21" name="Shape 16"/>
          <p:cNvSpPr/>
          <p:nvPr/>
        </p:nvSpPr>
        <p:spPr>
          <a:xfrm>
            <a:off x="6080760" y="2240280"/>
            <a:ext cx="2606040" cy="2606040"/>
          </a:xfrm>
          <a:prstGeom prst="roundRect">
            <a:avLst>
              <a:gd name="adj" fmla="val 4211"/>
            </a:avLst>
          </a:prstGeom>
          <a:solidFill>
            <a:srgbClr val="0F2D1A"/>
          </a:solidFill>
          <a:ln w="6350">
            <a:solidFill>
              <a:srgbClr val="1A472A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2" name="Shape 17"/>
          <p:cNvSpPr/>
          <p:nvPr/>
        </p:nvSpPr>
        <p:spPr>
          <a:xfrm>
            <a:off x="6903720" y="2377440"/>
            <a:ext cx="777240" cy="777240"/>
          </a:xfrm>
          <a:prstGeom prst="ellipse">
            <a:avLst/>
          </a:prstGeom>
          <a:solidFill>
            <a:srgbClr val="1A472A"/>
          </a:solidFill>
          <a:ln w="12700">
            <a:solidFill>
              <a:srgbClr val="D4AF37"/>
            </a:solidFill>
            <a:prstDash val="solid"/>
          </a:ln>
        </p:spPr>
      </p:sp>
      <p:pic>
        <p:nvPicPr>
          <p:cNvPr id="2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60" y="2478024"/>
            <a:ext cx="594360" cy="594360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6217920" y="3246120"/>
            <a:ext cx="2331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Workflow Accelerator</a:t>
            </a:r>
            <a:endParaRPr lang="en-US" sz="1200" dirty="0"/>
          </a:p>
        </p:txBody>
      </p:sp>
      <p:sp>
        <p:nvSpPr>
          <p:cNvPr id="25" name="Text 19"/>
          <p:cNvSpPr/>
          <p:nvPr/>
        </p:nvSpPr>
        <p:spPr>
          <a:xfrm>
            <a:off x="6217920" y="3721608"/>
            <a:ext cx="23317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B0C8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Automates repetitive supply chain tasks: RFQs, contract summaries, label generation, and compliance documentation drafts.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rgbClr val="1A472A"/>
          </a:solidFill>
          <a:ln w="12700">
            <a:solidFill>
              <a:srgbClr val="1A472A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57200" y="91440"/>
            <a:ext cx="7315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WE CAN HELP WITH</a:t>
            </a:r>
            <a:endParaRPr lang="en-US" sz="22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8160" y="91440"/>
            <a:ext cx="731520" cy="8229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365760" y="1143000"/>
            <a:ext cx="5303520" cy="438912"/>
          </a:xfrm>
          <a:prstGeom prst="roundRect">
            <a:avLst>
              <a:gd name="adj" fmla="val 16667"/>
            </a:avLst>
          </a:prstGeom>
          <a:solidFill>
            <a:srgbClr val="1A472A"/>
          </a:solidFill>
          <a:ln/>
        </p:spPr>
      </p:sp>
      <p:sp>
        <p:nvSpPr>
          <p:cNvPr id="6" name="Text 3"/>
          <p:cNvSpPr/>
          <p:nvPr/>
        </p:nvSpPr>
        <p:spPr>
          <a:xfrm>
            <a:off x="457200" y="1179576"/>
            <a:ext cx="5120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spc="1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SCM SUPPORT ACTIVITY</a:t>
            </a:r>
            <a:endParaRPr lang="en-US" sz="12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719072"/>
            <a:ext cx="228600" cy="22860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13232" y="1691640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Greenfield buildout &amp; end-to-end project management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2130552"/>
            <a:ext cx="228600" cy="2286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13232" y="2103120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SOP creation and implementation</a:t>
            </a:r>
            <a:endParaRPr lang="en-US" sz="100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" y="2542032"/>
            <a:ext cx="228600" cy="22860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13232" y="2514600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Clinical supply operations — IRT, pharmacy manuals</a:t>
            </a:r>
            <a:endParaRPr lang="en-US" sz="10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" y="2953512"/>
            <a:ext cx="228600" cy="22860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13232" y="2926080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CRO performance ownership</a:t>
            </a:r>
            <a:endParaRPr lang="en-US" sz="1000" dirty="0"/>
          </a:p>
        </p:txBody>
      </p:sp>
      <p:pic>
        <p:nvPicPr>
          <p:cNvPr id="1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" y="3364992"/>
            <a:ext cx="228600" cy="228600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713232" y="3337560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 transfer, scale-up &amp; PPQ</a:t>
            </a:r>
            <a:endParaRPr lang="en-US" sz="100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1840" y="1719072"/>
            <a:ext cx="228600" cy="228600"/>
          </a:xfrm>
          <a:prstGeom prst="rect">
            <a:avLst/>
          </a:prstGeom>
        </p:spPr>
      </p:pic>
      <p:sp>
        <p:nvSpPr>
          <p:cNvPr id="18" name="Text 9"/>
          <p:cNvSpPr/>
          <p:nvPr/>
        </p:nvSpPr>
        <p:spPr>
          <a:xfrm>
            <a:off x="3593592" y="1691640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CMO / CDMO management</a:t>
            </a:r>
            <a:endParaRPr lang="en-US" sz="1000" dirty="0"/>
          </a:p>
        </p:txBody>
      </p:sp>
      <p:pic>
        <p:nvPicPr>
          <p:cNvPr id="1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1840" y="2130552"/>
            <a:ext cx="228600" cy="228600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3593592" y="2103120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Packaging &amp; labelling — serialisation</a:t>
            </a:r>
            <a:endParaRPr lang="en-US" sz="1000" dirty="0"/>
          </a:p>
        </p:txBody>
      </p:sp>
      <p:pic>
        <p:nvPicPr>
          <p:cNvPr id="21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1840" y="2542032"/>
            <a:ext cx="228600" cy="228600"/>
          </a:xfrm>
          <a:prstGeom prst="rect">
            <a:avLst/>
          </a:prstGeom>
        </p:spPr>
      </p:pic>
      <p:sp>
        <p:nvSpPr>
          <p:cNvPr id="22" name="Text 11"/>
          <p:cNvSpPr/>
          <p:nvPr/>
        </p:nvSpPr>
        <p:spPr>
          <a:xfrm>
            <a:off x="3593592" y="2514600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logistics management</a:t>
            </a:r>
            <a:endParaRPr lang="en-US" sz="1000" dirty="0"/>
          </a:p>
        </p:txBody>
      </p:sp>
      <p:pic>
        <p:nvPicPr>
          <p:cNvPr id="23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1840" y="2953512"/>
            <a:ext cx="228600" cy="228600"/>
          </a:xfrm>
          <a:prstGeom prst="rect">
            <a:avLst/>
          </a:prstGeom>
        </p:spPr>
      </p:pic>
      <p:sp>
        <p:nvSpPr>
          <p:cNvPr id="24" name="Text 12"/>
          <p:cNvSpPr/>
          <p:nvPr/>
        </p:nvSpPr>
        <p:spPr>
          <a:xfrm>
            <a:off x="3593592" y="2926080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Predictive planning &amp; S&amp;OP</a:t>
            </a:r>
            <a:endParaRPr lang="en-US" sz="1000" dirty="0"/>
          </a:p>
        </p:txBody>
      </p:sp>
      <p:pic>
        <p:nvPicPr>
          <p:cNvPr id="25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1840" y="3364992"/>
            <a:ext cx="228600" cy="228600"/>
          </a:xfrm>
          <a:prstGeom prst="rect">
            <a:avLst/>
          </a:prstGeom>
        </p:spPr>
      </p:pic>
      <p:sp>
        <p:nvSpPr>
          <p:cNvPr id="26" name="Text 13"/>
          <p:cNvSpPr/>
          <p:nvPr/>
        </p:nvSpPr>
        <p:spPr>
          <a:xfrm>
            <a:off x="3593592" y="3337560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Full commercial supply support</a:t>
            </a:r>
            <a:endParaRPr lang="en-US" sz="1000" dirty="0"/>
          </a:p>
        </p:txBody>
      </p:sp>
      <p:sp>
        <p:nvSpPr>
          <p:cNvPr id="27" name="Shape 14"/>
          <p:cNvSpPr/>
          <p:nvPr/>
        </p:nvSpPr>
        <p:spPr>
          <a:xfrm>
            <a:off x="5989320" y="1143000"/>
            <a:ext cx="2788920" cy="3794760"/>
          </a:xfrm>
          <a:prstGeom prst="roundRect">
            <a:avLst>
              <a:gd name="adj" fmla="val 3934"/>
            </a:avLst>
          </a:prstGeom>
          <a:solidFill>
            <a:srgbClr val="0F2D1A"/>
          </a:solidFill>
          <a:ln w="12700">
            <a:solidFill>
              <a:srgbClr val="D4AF37"/>
            </a:solidFill>
            <a:prstDash val="solid"/>
          </a:ln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8" name="Text 15"/>
          <p:cNvSpPr/>
          <p:nvPr/>
        </p:nvSpPr>
        <p:spPr>
          <a:xfrm>
            <a:off x="6080760" y="1234440"/>
            <a:ext cx="2606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spc="100" kern="0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BESPOKE SERVICES</a:t>
            </a:r>
            <a:endParaRPr lang="en-US" sz="1200" dirty="0"/>
          </a:p>
        </p:txBody>
      </p:sp>
      <p:pic>
        <p:nvPicPr>
          <p:cNvPr id="29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26480" y="1737360"/>
            <a:ext cx="320040" cy="320040"/>
          </a:xfrm>
          <a:prstGeom prst="rect">
            <a:avLst/>
          </a:prstGeom>
        </p:spPr>
      </p:pic>
      <p:sp>
        <p:nvSpPr>
          <p:cNvPr id="30" name="Text 16"/>
          <p:cNvSpPr/>
          <p:nvPr/>
        </p:nvSpPr>
        <p:spPr>
          <a:xfrm>
            <a:off x="6537960" y="1719072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Agent Implementation</a:t>
            </a:r>
            <a:endParaRPr lang="en-US" sz="1100" dirty="0"/>
          </a:p>
        </p:txBody>
      </p:sp>
      <p:sp>
        <p:nvSpPr>
          <p:cNvPr id="31" name="Shape 17"/>
          <p:cNvSpPr/>
          <p:nvPr/>
        </p:nvSpPr>
        <p:spPr>
          <a:xfrm>
            <a:off x="6172200" y="2103120"/>
            <a:ext cx="2423160" cy="18288"/>
          </a:xfrm>
          <a:prstGeom prst="rect">
            <a:avLst/>
          </a:prstGeom>
          <a:solidFill>
            <a:srgbClr val="2A6340"/>
          </a:solidFill>
          <a:ln w="12700">
            <a:solidFill>
              <a:srgbClr val="2A6340"/>
            </a:solidFill>
            <a:prstDash val="solid"/>
          </a:ln>
        </p:spPr>
      </p:sp>
      <p:pic>
        <p:nvPicPr>
          <p:cNvPr id="3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26480" y="2450592"/>
            <a:ext cx="320040" cy="320040"/>
          </a:xfrm>
          <a:prstGeom prst="rect">
            <a:avLst/>
          </a:prstGeom>
        </p:spPr>
      </p:pic>
      <p:sp>
        <p:nvSpPr>
          <p:cNvPr id="33" name="Text 18"/>
          <p:cNvSpPr/>
          <p:nvPr/>
        </p:nvSpPr>
        <p:spPr>
          <a:xfrm>
            <a:off x="6537960" y="2432304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Training &amp; Upskilling</a:t>
            </a:r>
            <a:endParaRPr lang="en-US" sz="1100" dirty="0"/>
          </a:p>
        </p:txBody>
      </p:sp>
      <p:sp>
        <p:nvSpPr>
          <p:cNvPr id="34" name="Shape 19"/>
          <p:cNvSpPr/>
          <p:nvPr/>
        </p:nvSpPr>
        <p:spPr>
          <a:xfrm>
            <a:off x="6172200" y="2816352"/>
            <a:ext cx="2423160" cy="18288"/>
          </a:xfrm>
          <a:prstGeom prst="rect">
            <a:avLst/>
          </a:prstGeom>
          <a:solidFill>
            <a:srgbClr val="2A6340"/>
          </a:solidFill>
          <a:ln w="12700">
            <a:solidFill>
              <a:srgbClr val="2A6340"/>
            </a:solidFill>
            <a:prstDash val="solid"/>
          </a:ln>
        </p:spPr>
      </p:sp>
      <p:pic>
        <p:nvPicPr>
          <p:cNvPr id="3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26480" y="3163824"/>
            <a:ext cx="320040" cy="320040"/>
          </a:xfrm>
          <a:prstGeom prst="rect">
            <a:avLst/>
          </a:prstGeom>
        </p:spPr>
      </p:pic>
      <p:sp>
        <p:nvSpPr>
          <p:cNvPr id="36" name="Text 20"/>
          <p:cNvSpPr/>
          <p:nvPr/>
        </p:nvSpPr>
        <p:spPr>
          <a:xfrm>
            <a:off x="6537960" y="3145536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Supply Transformation</a:t>
            </a:r>
            <a:endParaRPr lang="en-US" sz="1100" dirty="0"/>
          </a:p>
        </p:txBody>
      </p:sp>
      <p:sp>
        <p:nvSpPr>
          <p:cNvPr id="37" name="Shape 21"/>
          <p:cNvSpPr/>
          <p:nvPr/>
        </p:nvSpPr>
        <p:spPr>
          <a:xfrm>
            <a:off x="6172200" y="3529584"/>
            <a:ext cx="2423160" cy="18288"/>
          </a:xfrm>
          <a:prstGeom prst="rect">
            <a:avLst/>
          </a:prstGeom>
          <a:solidFill>
            <a:srgbClr val="2A6340"/>
          </a:solidFill>
          <a:ln w="12700">
            <a:solidFill>
              <a:srgbClr val="2A6340"/>
            </a:solidFill>
            <a:prstDash val="solid"/>
          </a:ln>
        </p:spPr>
      </p:sp>
      <p:pic>
        <p:nvPicPr>
          <p:cNvPr id="38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26480" y="3877056"/>
            <a:ext cx="320040" cy="320040"/>
          </a:xfrm>
          <a:prstGeom prst="rect">
            <a:avLst/>
          </a:prstGeom>
        </p:spPr>
      </p:pic>
      <p:sp>
        <p:nvSpPr>
          <p:cNvPr id="39" name="Text 22"/>
          <p:cNvSpPr/>
          <p:nvPr/>
        </p:nvSpPr>
        <p:spPr>
          <a:xfrm>
            <a:off x="6537960" y="3858768"/>
            <a:ext cx="2148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Interim Senior Support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rgbClr val="1A472A"/>
          </a:solidFill>
          <a:ln w="12700">
            <a:solidFill>
              <a:srgbClr val="1A472A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57200" y="91440"/>
            <a:ext cx="7315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CLINICAL SUPPLY EXPERTISE</a:t>
            </a:r>
            <a:endParaRPr lang="en-US" sz="22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8160" y="91440"/>
            <a:ext cx="731520" cy="8229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57200" y="10972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From IND to commercial launch — we own the full clinical supply lifecycle.</a:t>
            </a:r>
            <a:endParaRPr lang="en-US" sz="1200" dirty="0"/>
          </a:p>
        </p:txBody>
      </p:sp>
      <p:sp>
        <p:nvSpPr>
          <p:cNvPr id="6" name="Shape 3"/>
          <p:cNvSpPr/>
          <p:nvPr/>
        </p:nvSpPr>
        <p:spPr>
          <a:xfrm>
            <a:off x="365760" y="1554480"/>
            <a:ext cx="4114800" cy="1005840"/>
          </a:xfrm>
          <a:prstGeom prst="roundRect">
            <a:avLst>
              <a:gd name="adj" fmla="val 9091"/>
            </a:avLst>
          </a:prstGeom>
          <a:solidFill>
            <a:srgbClr val="1A472A"/>
          </a:solidFill>
          <a:ln/>
          <a:effectLst>
            <a:outerShdw sx="100000" sy="100000" kx="0" ky="0" algn="bl" rotWithShape="0" blurRad="50800" dist="25400" dir="2700000">
              <a:srgbClr val="000000">
                <a:alpha val="8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502920" y="1609344"/>
            <a:ext cx="3840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IRT / IXRS Management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02920" y="1956816"/>
            <a:ext cx="3840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C0D8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End-to-end IRT oversight — setup, site management, audit trails, and controlled decommissioning.</a:t>
            </a:r>
            <a:endParaRPr lang="en-US" sz="1000" dirty="0"/>
          </a:p>
        </p:txBody>
      </p:sp>
      <p:sp>
        <p:nvSpPr>
          <p:cNvPr id="9" name="Shape 6"/>
          <p:cNvSpPr/>
          <p:nvPr/>
        </p:nvSpPr>
        <p:spPr>
          <a:xfrm>
            <a:off x="365760" y="2697480"/>
            <a:ext cx="4114800" cy="1005840"/>
          </a:xfrm>
          <a:prstGeom prst="roundRect">
            <a:avLst>
              <a:gd name="adj" fmla="val 9091"/>
            </a:avLst>
          </a:prstGeom>
          <a:solidFill>
            <a:srgbClr val="1A472A"/>
          </a:solidFill>
          <a:ln/>
          <a:effectLst>
            <a:outerShdw sx="100000" sy="100000" kx="0" ky="0" algn="bl" rotWithShape="0" blurRad="50800" dist="25400" dir="2700000">
              <a:srgbClr val="000000">
                <a:alpha val="8000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502920" y="2752344"/>
            <a:ext cx="3840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Cold Chain &amp; GDP Logistics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502920" y="3099816"/>
            <a:ext cx="3840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C0D8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Temperature-controlled shipping, excursion management, Envirotainer/LN2 logistics across borders.</a:t>
            </a:r>
            <a:endParaRPr lang="en-US" sz="1000" dirty="0"/>
          </a:p>
        </p:txBody>
      </p:sp>
      <p:sp>
        <p:nvSpPr>
          <p:cNvPr id="12" name="Shape 9"/>
          <p:cNvSpPr/>
          <p:nvPr/>
        </p:nvSpPr>
        <p:spPr>
          <a:xfrm>
            <a:off x="365760" y="3840480"/>
            <a:ext cx="4114800" cy="1005840"/>
          </a:xfrm>
          <a:prstGeom prst="roundRect">
            <a:avLst>
              <a:gd name="adj" fmla="val 9091"/>
            </a:avLst>
          </a:prstGeom>
          <a:solidFill>
            <a:srgbClr val="1A472A"/>
          </a:solidFill>
          <a:ln/>
          <a:effectLst>
            <a:outerShdw sx="100000" sy="100000" kx="0" ky="0" algn="bl" rotWithShape="0" blurRad="50800" dist="25400" dir="2700000">
              <a:srgbClr val="000000">
                <a:alpha val="8000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502920" y="3895344"/>
            <a:ext cx="3840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CMO / CDMO Close-Out</a:t>
            </a:r>
            <a:endParaRPr lang="en-US" sz="1100" dirty="0"/>
          </a:p>
        </p:txBody>
      </p:sp>
      <p:sp>
        <p:nvSpPr>
          <p:cNvPr id="14" name="Text 11"/>
          <p:cNvSpPr/>
          <p:nvPr/>
        </p:nvSpPr>
        <p:spPr>
          <a:xfrm>
            <a:off x="502920" y="4242816"/>
            <a:ext cx="3840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C0D8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Campaign close-out, MBR archiving, cancellation negotiations, and material liability settlement.</a:t>
            </a:r>
            <a:endParaRPr lang="en-US" sz="1000" dirty="0"/>
          </a:p>
        </p:txBody>
      </p:sp>
      <p:sp>
        <p:nvSpPr>
          <p:cNvPr id="15" name="Shape 12"/>
          <p:cNvSpPr/>
          <p:nvPr/>
        </p:nvSpPr>
        <p:spPr>
          <a:xfrm>
            <a:off x="4663440" y="1554480"/>
            <a:ext cx="4114800" cy="1005840"/>
          </a:xfrm>
          <a:prstGeom prst="roundRect">
            <a:avLst>
              <a:gd name="adj" fmla="val 9091"/>
            </a:avLst>
          </a:prstGeom>
          <a:solidFill>
            <a:srgbClr val="1A472A"/>
          </a:solidFill>
          <a:ln/>
          <a:effectLst>
            <a:outerShdw sx="100000" sy="100000" kx="0" ky="0" algn="bl" rotWithShape="0" blurRad="50800" dist="25400" dir="2700000">
              <a:srgbClr val="000000">
                <a:alpha val="8000"/>
              </a:srgbClr>
            </a:outerShdw>
          </a:effectLst>
        </p:spPr>
      </p:sp>
      <p:sp>
        <p:nvSpPr>
          <p:cNvPr id="16" name="Text 13"/>
          <p:cNvSpPr/>
          <p:nvPr/>
        </p:nvSpPr>
        <p:spPr>
          <a:xfrm>
            <a:off x="4800600" y="1609344"/>
            <a:ext cx="3840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Label &amp; Packaging Operations</a:t>
            </a:r>
            <a:endParaRPr lang="en-US" sz="1100" dirty="0"/>
          </a:p>
        </p:txBody>
      </p:sp>
      <p:sp>
        <p:nvSpPr>
          <p:cNvPr id="17" name="Text 14"/>
          <p:cNvSpPr/>
          <p:nvPr/>
        </p:nvSpPr>
        <p:spPr>
          <a:xfrm>
            <a:off x="4800600" y="1956816"/>
            <a:ext cx="3840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C0D8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Label generation, translation management, global reconciliation, and controlled destruction protocols.</a:t>
            </a:r>
            <a:endParaRPr lang="en-US" sz="1000" dirty="0"/>
          </a:p>
        </p:txBody>
      </p:sp>
      <p:sp>
        <p:nvSpPr>
          <p:cNvPr id="18" name="Shape 15"/>
          <p:cNvSpPr/>
          <p:nvPr/>
        </p:nvSpPr>
        <p:spPr>
          <a:xfrm>
            <a:off x="4663440" y="2697480"/>
            <a:ext cx="4114800" cy="1005840"/>
          </a:xfrm>
          <a:prstGeom prst="roundRect">
            <a:avLst>
              <a:gd name="adj" fmla="val 9091"/>
            </a:avLst>
          </a:prstGeom>
          <a:solidFill>
            <a:srgbClr val="1A472A"/>
          </a:solidFill>
          <a:ln/>
          <a:effectLst>
            <a:outerShdw sx="100000" sy="100000" kx="0" ky="0" algn="bl" rotWithShape="0" blurRad="50800" dist="25400" dir="2700000">
              <a:srgbClr val="000000">
                <a:alpha val="8000"/>
              </a:srgbClr>
            </a:outerShdw>
          </a:effectLst>
        </p:spPr>
      </p:sp>
      <p:sp>
        <p:nvSpPr>
          <p:cNvPr id="19" name="Text 16"/>
          <p:cNvSpPr/>
          <p:nvPr/>
        </p:nvSpPr>
        <p:spPr>
          <a:xfrm>
            <a:off x="4800600" y="2752344"/>
            <a:ext cx="3840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Inventory Reconciliation</a:t>
            </a:r>
            <a:endParaRPr lang="en-US" sz="1100" dirty="0"/>
          </a:p>
        </p:txBody>
      </p:sp>
      <p:sp>
        <p:nvSpPr>
          <p:cNvPr id="20" name="Text 17"/>
          <p:cNvSpPr/>
          <p:nvPr/>
        </p:nvSpPr>
        <p:spPr>
          <a:xfrm>
            <a:off x="4800600" y="3099816"/>
            <a:ext cx="3840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C0D8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Full global reconciliation — DS, DP, reference standards, raw materials — with final disposition strategy.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4663440" y="3840480"/>
            <a:ext cx="4114800" cy="1005840"/>
          </a:xfrm>
          <a:prstGeom prst="roundRect">
            <a:avLst>
              <a:gd name="adj" fmla="val 9091"/>
            </a:avLst>
          </a:prstGeom>
          <a:solidFill>
            <a:srgbClr val="1A472A"/>
          </a:solidFill>
          <a:ln/>
          <a:effectLst>
            <a:outerShdw sx="100000" sy="100000" kx="0" ky="0" algn="bl" rotWithShape="0" blurRad="50800" dist="25400" dir="2700000">
              <a:srgbClr val="000000">
                <a:alpha val="8000"/>
              </a:srgbClr>
            </a:outerShdw>
          </a:effectLst>
        </p:spPr>
      </p:sp>
      <p:sp>
        <p:nvSpPr>
          <p:cNvPr id="22" name="Text 19"/>
          <p:cNvSpPr/>
          <p:nvPr/>
        </p:nvSpPr>
        <p:spPr>
          <a:xfrm>
            <a:off x="4800600" y="3895344"/>
            <a:ext cx="3840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Regulatory Compliance</a:t>
            </a:r>
            <a:endParaRPr lang="en-US" sz="1100" dirty="0"/>
          </a:p>
        </p:txBody>
      </p:sp>
      <p:sp>
        <p:nvSpPr>
          <p:cNvPr id="23" name="Text 20"/>
          <p:cNvSpPr/>
          <p:nvPr/>
        </p:nvSpPr>
        <p:spPr>
          <a:xfrm>
            <a:off x="4800600" y="4242816"/>
            <a:ext cx="3840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C0D8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CFR Part 11, Annex 11, import/export licence management, and cross-border IMP returns.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Viaclin Supply Chain Consultancy</dc:title>
  <dc:subject>PptxGenJS Presentation</dc:subject>
  <dc:creator>Viaclin</dc:creator>
  <cp:lastModifiedBy>Viaclin</cp:lastModifiedBy>
  <cp:revision>1</cp:revision>
  <dcterms:created xsi:type="dcterms:W3CDTF">2026-06-10T21:09:25Z</dcterms:created>
  <dcterms:modified xsi:type="dcterms:W3CDTF">2026-06-10T21:09:25Z</dcterms:modified>
</cp:coreProperties>
</file>